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</p:sldMasterIdLst>
  <p:notesMasterIdLst>
    <p:notesMasterId r:id="rId30"/>
  </p:notesMasterIdLst>
  <p:sldIdLst>
    <p:sldId id="256" r:id="rId2"/>
    <p:sldId id="260" r:id="rId3"/>
    <p:sldId id="257" r:id="rId4"/>
    <p:sldId id="258" r:id="rId5"/>
    <p:sldId id="262" r:id="rId6"/>
    <p:sldId id="263" r:id="rId7"/>
    <p:sldId id="259" r:id="rId8"/>
    <p:sldId id="261" r:id="rId9"/>
    <p:sldId id="264" r:id="rId10"/>
    <p:sldId id="265" r:id="rId11"/>
    <p:sldId id="267" r:id="rId12"/>
    <p:sldId id="272" r:id="rId13"/>
    <p:sldId id="289" r:id="rId14"/>
    <p:sldId id="271" r:id="rId15"/>
    <p:sldId id="278" r:id="rId16"/>
    <p:sldId id="290" r:id="rId17"/>
    <p:sldId id="273" r:id="rId18"/>
    <p:sldId id="274" r:id="rId19"/>
    <p:sldId id="275" r:id="rId20"/>
    <p:sldId id="280" r:id="rId21"/>
    <p:sldId id="281" r:id="rId22"/>
    <p:sldId id="282" r:id="rId23"/>
    <p:sldId id="283" r:id="rId24"/>
    <p:sldId id="284" r:id="rId25"/>
    <p:sldId id="285" r:id="rId26"/>
    <p:sldId id="291" r:id="rId27"/>
    <p:sldId id="287" r:id="rId28"/>
    <p:sldId id="288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4CE0EF1-7C82-46FD-93ED-D7865BFAA8DD}">
          <p14:sldIdLst>
            <p14:sldId id="256"/>
            <p14:sldId id="260"/>
            <p14:sldId id="257"/>
            <p14:sldId id="258"/>
            <p14:sldId id="262"/>
            <p14:sldId id="263"/>
            <p14:sldId id="259"/>
            <p14:sldId id="261"/>
            <p14:sldId id="264"/>
            <p14:sldId id="265"/>
            <p14:sldId id="267"/>
            <p14:sldId id="272"/>
            <p14:sldId id="289"/>
            <p14:sldId id="271"/>
            <p14:sldId id="278"/>
            <p14:sldId id="290"/>
            <p14:sldId id="273"/>
            <p14:sldId id="274"/>
            <p14:sldId id="275"/>
            <p14:sldId id="280"/>
            <p14:sldId id="281"/>
            <p14:sldId id="282"/>
            <p14:sldId id="283"/>
            <p14:sldId id="284"/>
            <p14:sldId id="285"/>
            <p14:sldId id="291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protocollo@comune.laquila.postcert.it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vas@comune.laquila.it" TargetMode="External"/><Relationship Id="rId1" Type="http://schemas.openxmlformats.org/officeDocument/2006/relationships/hyperlink" Target="mailto:pums@comune.laquila.it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pums@comune.laquila.it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6" Type="http://schemas.openxmlformats.org/officeDocument/2006/relationships/image" Target="../media/image5.jpeg"/><Relationship Id="rId5" Type="http://schemas.openxmlformats.org/officeDocument/2006/relationships/hyperlink" Target="mailto:protocollo@comune.laquila.postcert.it" TargetMode="External"/><Relationship Id="rId10" Type="http://schemas.openxmlformats.org/officeDocument/2006/relationships/image" Target="../media/image9.png"/><Relationship Id="rId4" Type="http://schemas.openxmlformats.org/officeDocument/2006/relationships/hyperlink" Target="mailto:vas@comune.laquila.it" TargetMode="External"/><Relationship Id="rId9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C2ACB-707E-4424-BDAF-1C4B06E1914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84FB125-1DA7-4691-9F0C-3452C3ED47F1}">
      <dgm:prSet phldrT="[Testo]"/>
      <dgm:spPr/>
      <dgm:t>
        <a:bodyPr/>
        <a:lstStyle/>
        <a:p>
          <a:r>
            <a:rPr lang="it-IT" dirty="0" smtClean="0"/>
            <a:t>La portata, il livello di dettaglio delle informazioni da includere nel Rapporto Ambientale</a:t>
          </a:r>
          <a:endParaRPr lang="it-IT" dirty="0"/>
        </a:p>
      </dgm:t>
    </dgm:pt>
    <dgm:pt modelId="{D485496F-31BC-4FEA-AB47-A676F97E594E}" type="parTrans" cxnId="{4B3D9213-A4CF-486A-A9F6-1E9693130469}">
      <dgm:prSet/>
      <dgm:spPr/>
      <dgm:t>
        <a:bodyPr/>
        <a:lstStyle/>
        <a:p>
          <a:endParaRPr lang="it-IT"/>
        </a:p>
      </dgm:t>
    </dgm:pt>
    <dgm:pt modelId="{28CC34EC-B0C0-4069-8660-CCDE9231FB68}" type="sibTrans" cxnId="{4B3D9213-A4CF-486A-A9F6-1E9693130469}">
      <dgm:prSet/>
      <dgm:spPr/>
      <dgm:t>
        <a:bodyPr/>
        <a:lstStyle/>
        <a:p>
          <a:endParaRPr lang="it-IT"/>
        </a:p>
      </dgm:t>
    </dgm:pt>
    <dgm:pt modelId="{B8B7A596-31DC-4920-B2BE-6A6AAE3E8273}">
      <dgm:prSet phldrT="[Testo]"/>
      <dgm:spPr/>
      <dgm:t>
        <a:bodyPr/>
        <a:lstStyle/>
        <a:p>
          <a:r>
            <a:rPr lang="it-IT" dirty="0" smtClean="0"/>
            <a:t>Acquisire elementi informativi volti a costruire un quadro conoscitivo condiviso per quanto concerne i limiti e le condizioni per uno sviluppo sostenibile</a:t>
          </a:r>
          <a:endParaRPr lang="it-IT" dirty="0"/>
        </a:p>
      </dgm:t>
    </dgm:pt>
    <dgm:pt modelId="{A2EF6DFD-B1CE-4C57-A3F7-C330E289A7FC}" type="parTrans" cxnId="{6EA96FC0-D421-4080-89A1-DEDC71C16D53}">
      <dgm:prSet/>
      <dgm:spPr/>
      <dgm:t>
        <a:bodyPr/>
        <a:lstStyle/>
        <a:p>
          <a:endParaRPr lang="it-IT"/>
        </a:p>
      </dgm:t>
    </dgm:pt>
    <dgm:pt modelId="{8353F59B-8D37-4342-AFA1-2C3F315FEA05}" type="sibTrans" cxnId="{6EA96FC0-D421-4080-89A1-DEDC71C16D53}">
      <dgm:prSet/>
      <dgm:spPr/>
      <dgm:t>
        <a:bodyPr/>
        <a:lstStyle/>
        <a:p>
          <a:endParaRPr lang="it-IT"/>
        </a:p>
      </dgm:t>
    </dgm:pt>
    <dgm:pt modelId="{664BDEC6-52DE-4F53-A630-8A1CA31D1FCE}">
      <dgm:prSet phldrT="[Testo]"/>
      <dgm:spPr/>
      <dgm:t>
        <a:bodyPr/>
        <a:lstStyle/>
        <a:p>
          <a:r>
            <a:rPr lang="it-IT" dirty="0" smtClean="0"/>
            <a:t>Acquisire i pareri dei soggetti interessati</a:t>
          </a:r>
          <a:endParaRPr lang="it-IT" dirty="0"/>
        </a:p>
      </dgm:t>
    </dgm:pt>
    <dgm:pt modelId="{F1B2A65E-219A-422D-8C09-361A32CC8938}" type="parTrans" cxnId="{2EC930EE-D531-4FDA-A898-BCE8C03E695E}">
      <dgm:prSet/>
      <dgm:spPr/>
      <dgm:t>
        <a:bodyPr/>
        <a:lstStyle/>
        <a:p>
          <a:endParaRPr lang="it-IT"/>
        </a:p>
      </dgm:t>
    </dgm:pt>
    <dgm:pt modelId="{3848F151-65AE-4DE6-A2C2-7D27E45596B4}" type="sibTrans" cxnId="{2EC930EE-D531-4FDA-A898-BCE8C03E695E}">
      <dgm:prSet/>
      <dgm:spPr/>
      <dgm:t>
        <a:bodyPr/>
        <a:lstStyle/>
        <a:p>
          <a:endParaRPr lang="it-IT"/>
        </a:p>
      </dgm:t>
    </dgm:pt>
    <dgm:pt modelId="{7163DB75-757A-4B92-AD39-BD787ED6D3F3}" type="pres">
      <dgm:prSet presAssocID="{B20C2ACB-707E-4424-BDAF-1C4B06E1914B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F39760D7-85F5-4A08-B637-BE9C0F291FE3}" type="pres">
      <dgm:prSet presAssocID="{C84FB125-1DA7-4691-9F0C-3452C3ED47F1}" presName="noChildren" presStyleCnt="0"/>
      <dgm:spPr/>
    </dgm:pt>
    <dgm:pt modelId="{3DC4786B-0FD5-4142-87FE-8A7DE4DF3C4F}" type="pres">
      <dgm:prSet presAssocID="{C84FB125-1DA7-4691-9F0C-3452C3ED47F1}" presName="gap" presStyleCnt="0"/>
      <dgm:spPr/>
    </dgm:pt>
    <dgm:pt modelId="{988D3D47-C50B-4BBE-8ADF-95C4EA2EDF01}" type="pres">
      <dgm:prSet presAssocID="{C84FB125-1DA7-4691-9F0C-3452C3ED47F1}" presName="medCircle2" presStyleLbl="vennNode1" presStyleIdx="0" presStyleCnt="3"/>
      <dgm:spPr/>
    </dgm:pt>
    <dgm:pt modelId="{CD1CBD94-0F40-442A-B859-260E3AC3C905}" type="pres">
      <dgm:prSet presAssocID="{C84FB125-1DA7-4691-9F0C-3452C3ED47F1}" presName="txLvlOnly1" presStyleLbl="revTx" presStyleIdx="0" presStyleCnt="3"/>
      <dgm:spPr/>
      <dgm:t>
        <a:bodyPr/>
        <a:lstStyle/>
        <a:p>
          <a:endParaRPr lang="it-IT"/>
        </a:p>
      </dgm:t>
    </dgm:pt>
    <dgm:pt modelId="{C74362E1-C65B-4757-98FE-4C7B163BF64E}" type="pres">
      <dgm:prSet presAssocID="{B8B7A596-31DC-4920-B2BE-6A6AAE3E8273}" presName="noChildren" presStyleCnt="0"/>
      <dgm:spPr/>
    </dgm:pt>
    <dgm:pt modelId="{522DB97E-B76E-46EE-B973-AC75F58AE8B8}" type="pres">
      <dgm:prSet presAssocID="{B8B7A596-31DC-4920-B2BE-6A6AAE3E8273}" presName="gap" presStyleCnt="0"/>
      <dgm:spPr/>
    </dgm:pt>
    <dgm:pt modelId="{FC746A30-2A8F-4CAE-AA24-B71D0702929E}" type="pres">
      <dgm:prSet presAssocID="{B8B7A596-31DC-4920-B2BE-6A6AAE3E8273}" presName="medCircle2" presStyleLbl="vennNode1" presStyleIdx="1" presStyleCnt="3"/>
      <dgm:spPr/>
    </dgm:pt>
    <dgm:pt modelId="{D2DB2AE2-662F-457A-8A1F-B8ED0D03DAB5}" type="pres">
      <dgm:prSet presAssocID="{B8B7A596-31DC-4920-B2BE-6A6AAE3E8273}" presName="txLvlOnly1" presStyleLbl="revTx" presStyleIdx="1" presStyleCnt="3"/>
      <dgm:spPr/>
      <dgm:t>
        <a:bodyPr/>
        <a:lstStyle/>
        <a:p>
          <a:endParaRPr lang="it-IT"/>
        </a:p>
      </dgm:t>
    </dgm:pt>
    <dgm:pt modelId="{162228E4-EF0F-4312-8D73-6A401D52C437}" type="pres">
      <dgm:prSet presAssocID="{664BDEC6-52DE-4F53-A630-8A1CA31D1FCE}" presName="noChildren" presStyleCnt="0"/>
      <dgm:spPr/>
    </dgm:pt>
    <dgm:pt modelId="{644FDBA7-58AA-44C2-8459-F9E23209C40E}" type="pres">
      <dgm:prSet presAssocID="{664BDEC6-52DE-4F53-A630-8A1CA31D1FCE}" presName="gap" presStyleCnt="0"/>
      <dgm:spPr/>
    </dgm:pt>
    <dgm:pt modelId="{B589F36A-A505-42A7-9B13-73725A1F744D}" type="pres">
      <dgm:prSet presAssocID="{664BDEC6-52DE-4F53-A630-8A1CA31D1FCE}" presName="medCircle2" presStyleLbl="vennNode1" presStyleIdx="2" presStyleCnt="3"/>
      <dgm:spPr/>
    </dgm:pt>
    <dgm:pt modelId="{F086E68B-4761-46A0-93A7-C00C25DD8F4F}" type="pres">
      <dgm:prSet presAssocID="{664BDEC6-52DE-4F53-A630-8A1CA31D1FCE}" presName="txLvlOnly1" presStyleLbl="revTx" presStyleIdx="2" presStyleCnt="3"/>
      <dgm:spPr/>
      <dgm:t>
        <a:bodyPr/>
        <a:lstStyle/>
        <a:p>
          <a:endParaRPr lang="it-IT"/>
        </a:p>
      </dgm:t>
    </dgm:pt>
  </dgm:ptLst>
  <dgm:cxnLst>
    <dgm:cxn modelId="{6EA96FC0-D421-4080-89A1-DEDC71C16D53}" srcId="{B20C2ACB-707E-4424-BDAF-1C4B06E1914B}" destId="{B8B7A596-31DC-4920-B2BE-6A6AAE3E8273}" srcOrd="1" destOrd="0" parTransId="{A2EF6DFD-B1CE-4C57-A3F7-C330E289A7FC}" sibTransId="{8353F59B-8D37-4342-AFA1-2C3F315FEA05}"/>
    <dgm:cxn modelId="{FE66DFC0-1694-491D-AC6B-C42BA8B758B7}" type="presOf" srcId="{C84FB125-1DA7-4691-9F0C-3452C3ED47F1}" destId="{CD1CBD94-0F40-442A-B859-260E3AC3C905}" srcOrd="0" destOrd="0" presId="urn:microsoft.com/office/officeart/2008/layout/VerticalCircleList"/>
    <dgm:cxn modelId="{6F483DA2-E4A1-4B5A-AAAC-4B084F29C0A6}" type="presOf" srcId="{B20C2ACB-707E-4424-BDAF-1C4B06E1914B}" destId="{7163DB75-757A-4B92-AD39-BD787ED6D3F3}" srcOrd="0" destOrd="0" presId="urn:microsoft.com/office/officeart/2008/layout/VerticalCircleList"/>
    <dgm:cxn modelId="{4B3D9213-A4CF-486A-A9F6-1E9693130469}" srcId="{B20C2ACB-707E-4424-BDAF-1C4B06E1914B}" destId="{C84FB125-1DA7-4691-9F0C-3452C3ED47F1}" srcOrd="0" destOrd="0" parTransId="{D485496F-31BC-4FEA-AB47-A676F97E594E}" sibTransId="{28CC34EC-B0C0-4069-8660-CCDE9231FB68}"/>
    <dgm:cxn modelId="{B862E093-5985-4FED-9015-A860BDE38A87}" type="presOf" srcId="{B8B7A596-31DC-4920-B2BE-6A6AAE3E8273}" destId="{D2DB2AE2-662F-457A-8A1F-B8ED0D03DAB5}" srcOrd="0" destOrd="0" presId="urn:microsoft.com/office/officeart/2008/layout/VerticalCircleList"/>
    <dgm:cxn modelId="{EC458998-4D3B-45D1-BD5E-6405B118A580}" type="presOf" srcId="{664BDEC6-52DE-4F53-A630-8A1CA31D1FCE}" destId="{F086E68B-4761-46A0-93A7-C00C25DD8F4F}" srcOrd="0" destOrd="0" presId="urn:microsoft.com/office/officeart/2008/layout/VerticalCircleList"/>
    <dgm:cxn modelId="{2EC930EE-D531-4FDA-A898-BCE8C03E695E}" srcId="{B20C2ACB-707E-4424-BDAF-1C4B06E1914B}" destId="{664BDEC6-52DE-4F53-A630-8A1CA31D1FCE}" srcOrd="2" destOrd="0" parTransId="{F1B2A65E-219A-422D-8C09-361A32CC8938}" sibTransId="{3848F151-65AE-4DE6-A2C2-7D27E45596B4}"/>
    <dgm:cxn modelId="{479C075C-695B-42E0-BF76-432A589FD870}" type="presParOf" srcId="{7163DB75-757A-4B92-AD39-BD787ED6D3F3}" destId="{F39760D7-85F5-4A08-B637-BE9C0F291FE3}" srcOrd="0" destOrd="0" presId="urn:microsoft.com/office/officeart/2008/layout/VerticalCircleList"/>
    <dgm:cxn modelId="{8FBF32A0-DD2E-4B58-ABD3-F5CD584803F1}" type="presParOf" srcId="{F39760D7-85F5-4A08-B637-BE9C0F291FE3}" destId="{3DC4786B-0FD5-4142-87FE-8A7DE4DF3C4F}" srcOrd="0" destOrd="0" presId="urn:microsoft.com/office/officeart/2008/layout/VerticalCircleList"/>
    <dgm:cxn modelId="{7E538982-D2FE-4FEB-AC14-B91CA2EB442B}" type="presParOf" srcId="{F39760D7-85F5-4A08-B637-BE9C0F291FE3}" destId="{988D3D47-C50B-4BBE-8ADF-95C4EA2EDF01}" srcOrd="1" destOrd="0" presId="urn:microsoft.com/office/officeart/2008/layout/VerticalCircleList"/>
    <dgm:cxn modelId="{CC7F5765-479E-4B95-94BE-7DA9D306F27A}" type="presParOf" srcId="{F39760D7-85F5-4A08-B637-BE9C0F291FE3}" destId="{CD1CBD94-0F40-442A-B859-260E3AC3C905}" srcOrd="2" destOrd="0" presId="urn:microsoft.com/office/officeart/2008/layout/VerticalCircleList"/>
    <dgm:cxn modelId="{5DB3D880-1A4D-47ED-A9F7-AA4A717EBD27}" type="presParOf" srcId="{7163DB75-757A-4B92-AD39-BD787ED6D3F3}" destId="{C74362E1-C65B-4757-98FE-4C7B163BF64E}" srcOrd="1" destOrd="0" presId="urn:microsoft.com/office/officeart/2008/layout/VerticalCircleList"/>
    <dgm:cxn modelId="{0660F039-C5AA-4AB2-9DD7-2A6563CFF40F}" type="presParOf" srcId="{C74362E1-C65B-4757-98FE-4C7B163BF64E}" destId="{522DB97E-B76E-46EE-B973-AC75F58AE8B8}" srcOrd="0" destOrd="0" presId="urn:microsoft.com/office/officeart/2008/layout/VerticalCircleList"/>
    <dgm:cxn modelId="{A4745091-D000-4030-A80B-027E8056002C}" type="presParOf" srcId="{C74362E1-C65B-4757-98FE-4C7B163BF64E}" destId="{FC746A30-2A8F-4CAE-AA24-B71D0702929E}" srcOrd="1" destOrd="0" presId="urn:microsoft.com/office/officeart/2008/layout/VerticalCircleList"/>
    <dgm:cxn modelId="{1C19CED2-518F-4C6F-B410-BF8A19BEF3A9}" type="presParOf" srcId="{C74362E1-C65B-4757-98FE-4C7B163BF64E}" destId="{D2DB2AE2-662F-457A-8A1F-B8ED0D03DAB5}" srcOrd="2" destOrd="0" presId="urn:microsoft.com/office/officeart/2008/layout/VerticalCircleList"/>
    <dgm:cxn modelId="{2200A031-DA8E-4EC3-9381-680C8C22984E}" type="presParOf" srcId="{7163DB75-757A-4B92-AD39-BD787ED6D3F3}" destId="{162228E4-EF0F-4312-8D73-6A401D52C437}" srcOrd="2" destOrd="0" presId="urn:microsoft.com/office/officeart/2008/layout/VerticalCircleList"/>
    <dgm:cxn modelId="{82336697-BD71-4880-AF51-05FE575EFBC3}" type="presParOf" srcId="{162228E4-EF0F-4312-8D73-6A401D52C437}" destId="{644FDBA7-58AA-44C2-8459-F9E23209C40E}" srcOrd="0" destOrd="0" presId="urn:microsoft.com/office/officeart/2008/layout/VerticalCircleList"/>
    <dgm:cxn modelId="{DC97417B-2A4E-4E1E-96EC-948BBE3BC2E8}" type="presParOf" srcId="{162228E4-EF0F-4312-8D73-6A401D52C437}" destId="{B589F36A-A505-42A7-9B13-73725A1F744D}" srcOrd="1" destOrd="0" presId="urn:microsoft.com/office/officeart/2008/layout/VerticalCircleList"/>
    <dgm:cxn modelId="{5183B168-FE71-4E6C-A002-CBAF93A302C8}" type="presParOf" srcId="{162228E4-EF0F-4312-8D73-6A401D52C437}" destId="{F086E68B-4761-46A0-93A7-C00C25DD8F4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CEE1A-4BB5-4BEB-8A17-CFF58EAC635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284D257-0FD3-4D61-B038-2993739A11BD}">
      <dgm:prSet phldrT="[Testo]"/>
      <dgm:spPr/>
      <dgm:t>
        <a:bodyPr/>
        <a:lstStyle/>
        <a:p>
          <a:r>
            <a:rPr lang="it-IT" dirty="0" smtClean="0"/>
            <a:t>AUTORITA’ COMPETENTE</a:t>
          </a:r>
          <a:endParaRPr lang="it-IT" dirty="0"/>
        </a:p>
      </dgm:t>
    </dgm:pt>
    <dgm:pt modelId="{F3CA0E5E-5BB4-4F2C-BE82-3F7D8780602B}" type="parTrans" cxnId="{FB5A48F0-0873-477F-A2C7-E72804889F54}">
      <dgm:prSet/>
      <dgm:spPr/>
      <dgm:t>
        <a:bodyPr/>
        <a:lstStyle/>
        <a:p>
          <a:endParaRPr lang="it-IT"/>
        </a:p>
      </dgm:t>
    </dgm:pt>
    <dgm:pt modelId="{4D4AE2FC-435B-47D4-BF9D-3D0F1D82E8BC}" type="sibTrans" cxnId="{FB5A48F0-0873-477F-A2C7-E72804889F54}">
      <dgm:prSet/>
      <dgm:spPr/>
      <dgm:t>
        <a:bodyPr/>
        <a:lstStyle/>
        <a:p>
          <a:endParaRPr lang="it-IT"/>
        </a:p>
      </dgm:t>
    </dgm:pt>
    <dgm:pt modelId="{8DEB727A-B6F9-407A-97C7-B13D25A19921}">
      <dgm:prSet phldrT="[Testo]"/>
      <dgm:spPr/>
      <dgm:t>
        <a:bodyPr/>
        <a:lstStyle/>
        <a:p>
          <a:r>
            <a:rPr lang="it-IT" dirty="0" smtClean="0"/>
            <a:t>Dirigente del Settore Opere Pubbliche, Ambiente e Sport</a:t>
          </a:r>
          <a:endParaRPr lang="it-IT" dirty="0"/>
        </a:p>
      </dgm:t>
    </dgm:pt>
    <dgm:pt modelId="{0F379D62-8838-48BD-A036-375F534DD3D4}" type="parTrans" cxnId="{E160195B-6F59-4EAE-9B85-80EEBA683F00}">
      <dgm:prSet/>
      <dgm:spPr/>
      <dgm:t>
        <a:bodyPr/>
        <a:lstStyle/>
        <a:p>
          <a:endParaRPr lang="it-IT"/>
        </a:p>
      </dgm:t>
    </dgm:pt>
    <dgm:pt modelId="{17ECC89F-8F16-4123-A215-22B5EDCE6440}" type="sibTrans" cxnId="{E160195B-6F59-4EAE-9B85-80EEBA683F00}">
      <dgm:prSet/>
      <dgm:spPr/>
      <dgm:t>
        <a:bodyPr/>
        <a:lstStyle/>
        <a:p>
          <a:endParaRPr lang="it-IT"/>
        </a:p>
      </dgm:t>
    </dgm:pt>
    <dgm:pt modelId="{F0FB9743-0464-4B86-9B7B-B2314D13E767}">
      <dgm:prSet phldrT="[Testo]"/>
      <dgm:spPr/>
      <dgm:t>
        <a:bodyPr/>
        <a:lstStyle/>
        <a:p>
          <a:r>
            <a:rPr lang="it-IT" dirty="0" smtClean="0"/>
            <a:t>AUTORITA’ PROCEDENTE</a:t>
          </a:r>
          <a:endParaRPr lang="it-IT" dirty="0"/>
        </a:p>
      </dgm:t>
    </dgm:pt>
    <dgm:pt modelId="{420643E2-7544-4107-A268-BECDF4C3E00D}" type="parTrans" cxnId="{FAD9664E-D044-4343-918B-E65FD17859D8}">
      <dgm:prSet/>
      <dgm:spPr/>
      <dgm:t>
        <a:bodyPr/>
        <a:lstStyle/>
        <a:p>
          <a:endParaRPr lang="it-IT"/>
        </a:p>
      </dgm:t>
    </dgm:pt>
    <dgm:pt modelId="{9A3FE4DF-9508-4D0A-8ABE-4A27C825E52A}" type="sibTrans" cxnId="{FAD9664E-D044-4343-918B-E65FD17859D8}">
      <dgm:prSet/>
      <dgm:spPr/>
      <dgm:t>
        <a:bodyPr/>
        <a:lstStyle/>
        <a:p>
          <a:endParaRPr lang="it-IT"/>
        </a:p>
      </dgm:t>
    </dgm:pt>
    <dgm:pt modelId="{DA3A5959-E22C-4430-A992-294C6038932F}">
      <dgm:prSet phldrT="[Testo]"/>
      <dgm:spPr/>
      <dgm:t>
        <a:bodyPr/>
        <a:lstStyle/>
        <a:p>
          <a:r>
            <a:rPr lang="it-IT" dirty="0" smtClean="0"/>
            <a:t>Dirigente del Settore Rigenerazione Urbana, Mobilità e Sviluppo</a:t>
          </a:r>
          <a:endParaRPr lang="it-IT" dirty="0"/>
        </a:p>
      </dgm:t>
    </dgm:pt>
    <dgm:pt modelId="{09E4689B-207E-479A-8CDE-13B7B123B2E4}" type="parTrans" cxnId="{493ECCFF-0E71-4CAB-B907-C6F5E1D594A5}">
      <dgm:prSet/>
      <dgm:spPr/>
      <dgm:t>
        <a:bodyPr/>
        <a:lstStyle/>
        <a:p>
          <a:endParaRPr lang="it-IT"/>
        </a:p>
      </dgm:t>
    </dgm:pt>
    <dgm:pt modelId="{E814CDD2-59CE-46CC-9CB5-CBCF4B11F9C0}" type="sibTrans" cxnId="{493ECCFF-0E71-4CAB-B907-C6F5E1D594A5}">
      <dgm:prSet/>
      <dgm:spPr/>
      <dgm:t>
        <a:bodyPr/>
        <a:lstStyle/>
        <a:p>
          <a:endParaRPr lang="it-IT"/>
        </a:p>
      </dgm:t>
    </dgm:pt>
    <dgm:pt modelId="{3A8D8E43-905B-44B3-B757-592DF1C8749B}" type="pres">
      <dgm:prSet presAssocID="{806CEE1A-4BB5-4BEB-8A17-CFF58EAC63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D78F31B-564D-4FCB-ABB9-A1929F97A2BA}" type="pres">
      <dgm:prSet presAssocID="{0284D257-0FD3-4D61-B038-2993739A11B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5B0C30-C349-4737-ACFC-60B9D5CB458C}" type="pres">
      <dgm:prSet presAssocID="{0284D257-0FD3-4D61-B038-2993739A11B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24EFE4-4172-4B88-B965-8CA7C04FC2BE}" type="pres">
      <dgm:prSet presAssocID="{F0FB9743-0464-4B86-9B7B-B2314D13E7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15B8EB-425B-4B5E-8E15-FC13B1FA1309}" type="pres">
      <dgm:prSet presAssocID="{F0FB9743-0464-4B86-9B7B-B2314D13E7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C7C67A1-DF39-42EC-8875-A5253E9E12E9}" type="presOf" srcId="{F0FB9743-0464-4B86-9B7B-B2314D13E767}" destId="{D024EFE4-4172-4B88-B965-8CA7C04FC2BE}" srcOrd="0" destOrd="0" presId="urn:microsoft.com/office/officeart/2005/8/layout/vList2"/>
    <dgm:cxn modelId="{C5A6625A-3C81-4E50-943E-4A9FA344884C}" type="presOf" srcId="{DA3A5959-E22C-4430-A992-294C6038932F}" destId="{0715B8EB-425B-4B5E-8E15-FC13B1FA1309}" srcOrd="0" destOrd="0" presId="urn:microsoft.com/office/officeart/2005/8/layout/vList2"/>
    <dgm:cxn modelId="{D8AF8A22-0EAE-411B-A7FB-74F9F53EE53A}" type="presOf" srcId="{0284D257-0FD3-4D61-B038-2993739A11BD}" destId="{8D78F31B-564D-4FCB-ABB9-A1929F97A2BA}" srcOrd="0" destOrd="0" presId="urn:microsoft.com/office/officeart/2005/8/layout/vList2"/>
    <dgm:cxn modelId="{493ECCFF-0E71-4CAB-B907-C6F5E1D594A5}" srcId="{F0FB9743-0464-4B86-9B7B-B2314D13E767}" destId="{DA3A5959-E22C-4430-A992-294C6038932F}" srcOrd="0" destOrd="0" parTransId="{09E4689B-207E-479A-8CDE-13B7B123B2E4}" sibTransId="{E814CDD2-59CE-46CC-9CB5-CBCF4B11F9C0}"/>
    <dgm:cxn modelId="{35CE9079-A953-48DE-9013-6FC9DDC0CF2A}" type="presOf" srcId="{8DEB727A-B6F9-407A-97C7-B13D25A19921}" destId="{3C5B0C30-C349-4737-ACFC-60B9D5CB458C}" srcOrd="0" destOrd="0" presId="urn:microsoft.com/office/officeart/2005/8/layout/vList2"/>
    <dgm:cxn modelId="{FB5A48F0-0873-477F-A2C7-E72804889F54}" srcId="{806CEE1A-4BB5-4BEB-8A17-CFF58EAC6359}" destId="{0284D257-0FD3-4D61-B038-2993739A11BD}" srcOrd="0" destOrd="0" parTransId="{F3CA0E5E-5BB4-4F2C-BE82-3F7D8780602B}" sibTransId="{4D4AE2FC-435B-47D4-BF9D-3D0F1D82E8BC}"/>
    <dgm:cxn modelId="{FAD9664E-D044-4343-918B-E65FD17859D8}" srcId="{806CEE1A-4BB5-4BEB-8A17-CFF58EAC6359}" destId="{F0FB9743-0464-4B86-9B7B-B2314D13E767}" srcOrd="1" destOrd="0" parTransId="{420643E2-7544-4107-A268-BECDF4C3E00D}" sibTransId="{9A3FE4DF-9508-4D0A-8ABE-4A27C825E52A}"/>
    <dgm:cxn modelId="{2475B74C-C8B5-4A6B-8B6C-21BB2E434343}" type="presOf" srcId="{806CEE1A-4BB5-4BEB-8A17-CFF58EAC6359}" destId="{3A8D8E43-905B-44B3-B757-592DF1C8749B}" srcOrd="0" destOrd="0" presId="urn:microsoft.com/office/officeart/2005/8/layout/vList2"/>
    <dgm:cxn modelId="{E160195B-6F59-4EAE-9B85-80EEBA683F00}" srcId="{0284D257-0FD3-4D61-B038-2993739A11BD}" destId="{8DEB727A-B6F9-407A-97C7-B13D25A19921}" srcOrd="0" destOrd="0" parTransId="{0F379D62-8838-48BD-A036-375F534DD3D4}" sibTransId="{17ECC89F-8F16-4123-A215-22B5EDCE6440}"/>
    <dgm:cxn modelId="{507513F9-594C-445A-BE2E-E2C2B14ACC37}" type="presParOf" srcId="{3A8D8E43-905B-44B3-B757-592DF1C8749B}" destId="{8D78F31B-564D-4FCB-ABB9-A1929F97A2BA}" srcOrd="0" destOrd="0" presId="urn:microsoft.com/office/officeart/2005/8/layout/vList2"/>
    <dgm:cxn modelId="{944E3E87-D27C-43F8-AF63-17476B5A84E3}" type="presParOf" srcId="{3A8D8E43-905B-44B3-B757-592DF1C8749B}" destId="{3C5B0C30-C349-4737-ACFC-60B9D5CB458C}" srcOrd="1" destOrd="0" presId="urn:microsoft.com/office/officeart/2005/8/layout/vList2"/>
    <dgm:cxn modelId="{9B990842-148B-47E7-87D8-A2534D3815EB}" type="presParOf" srcId="{3A8D8E43-905B-44B3-B757-592DF1C8749B}" destId="{D024EFE4-4172-4B88-B965-8CA7C04FC2BE}" srcOrd="2" destOrd="0" presId="urn:microsoft.com/office/officeart/2005/8/layout/vList2"/>
    <dgm:cxn modelId="{43E81599-A077-4413-8FCE-FD70513125F8}" type="presParOf" srcId="{3A8D8E43-905B-44B3-B757-592DF1C8749B}" destId="{0715B8EB-425B-4B5E-8E15-FC13B1FA13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DE2DE6-C691-4311-BF46-39D004E8CE2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7B13695-A003-4E8B-864D-9CAD2D082D84}">
      <dgm:prSet phldrT="[Testo]" custT="1"/>
      <dgm:spPr/>
      <dgm:t>
        <a:bodyPr/>
        <a:lstStyle/>
        <a:p>
          <a:r>
            <a:rPr lang="it-IT" sz="1400" b="0" dirty="0" smtClean="0"/>
            <a:t>1) </a:t>
          </a:r>
          <a:r>
            <a:rPr lang="it-IT" sz="1400" b="1" dirty="0" smtClean="0"/>
            <a:t>Prima conferenza di valutazione (Scoping)</a:t>
          </a:r>
          <a:r>
            <a:rPr lang="it-IT" sz="1400" dirty="0" smtClean="0"/>
            <a:t>. Viene indetta per definire i contenuti del Rapporto Ambientale</a:t>
          </a:r>
          <a:endParaRPr lang="it-IT" sz="1400" dirty="0"/>
        </a:p>
      </dgm:t>
    </dgm:pt>
    <dgm:pt modelId="{43AA26EA-8565-4244-8ABB-46F6730032D5}" type="parTrans" cxnId="{6623AA16-EBA9-47B3-AB49-70F77267F723}">
      <dgm:prSet/>
      <dgm:spPr/>
      <dgm:t>
        <a:bodyPr/>
        <a:lstStyle/>
        <a:p>
          <a:endParaRPr lang="it-IT"/>
        </a:p>
      </dgm:t>
    </dgm:pt>
    <dgm:pt modelId="{4EF62365-9757-4731-A0F5-35207971A0E1}" type="sibTrans" cxnId="{6623AA16-EBA9-47B3-AB49-70F77267F723}">
      <dgm:prSet/>
      <dgm:spPr/>
      <dgm:t>
        <a:bodyPr/>
        <a:lstStyle/>
        <a:p>
          <a:endParaRPr lang="it-IT"/>
        </a:p>
      </dgm:t>
    </dgm:pt>
    <dgm:pt modelId="{BC9919A9-4EF8-4696-ACB9-83CDDD37B7AC}">
      <dgm:prSet phldrT="[Testo]" custT="1"/>
      <dgm:spPr/>
      <dgm:t>
        <a:bodyPr/>
        <a:lstStyle/>
        <a:p>
          <a:r>
            <a:rPr lang="it-IT" sz="1400" b="0" dirty="0" smtClean="0"/>
            <a:t>4) </a:t>
          </a:r>
          <a:r>
            <a:rPr lang="it-IT" sz="1400" b="1" dirty="0" smtClean="0"/>
            <a:t>Seconda Conferenza di Valutazione</a:t>
          </a:r>
          <a:r>
            <a:rPr lang="it-IT" sz="1400" dirty="0" smtClean="0"/>
            <a:t>. Viene indetta per condividere la proposta di PUMS e di Rapporto Ambientale</a:t>
          </a:r>
          <a:endParaRPr lang="it-IT" sz="1400" dirty="0"/>
        </a:p>
      </dgm:t>
    </dgm:pt>
    <dgm:pt modelId="{24B6D257-AE97-4035-B07D-819F93ADED81}" type="parTrans" cxnId="{59665E5B-75AB-4704-9C71-1224C5D2CFC5}">
      <dgm:prSet/>
      <dgm:spPr/>
      <dgm:t>
        <a:bodyPr/>
        <a:lstStyle/>
        <a:p>
          <a:endParaRPr lang="it-IT"/>
        </a:p>
      </dgm:t>
    </dgm:pt>
    <dgm:pt modelId="{B04553A1-2554-4830-B113-C5F8D3B0790A}" type="sibTrans" cxnId="{59665E5B-75AB-4704-9C71-1224C5D2CFC5}">
      <dgm:prSet/>
      <dgm:spPr/>
      <dgm:t>
        <a:bodyPr/>
        <a:lstStyle/>
        <a:p>
          <a:endParaRPr lang="it-IT"/>
        </a:p>
      </dgm:t>
    </dgm:pt>
    <dgm:pt modelId="{65A307E2-6C33-4A1A-AF92-6D0FE5315EE3}">
      <dgm:prSet phldrT="[Testo]" phldr="1"/>
      <dgm:spPr/>
      <dgm:t>
        <a:bodyPr/>
        <a:lstStyle/>
        <a:p>
          <a:endParaRPr lang="it-IT"/>
        </a:p>
      </dgm:t>
    </dgm:pt>
    <dgm:pt modelId="{9B501D94-7D2C-4077-8333-F18CBF5C8D94}" type="parTrans" cxnId="{A758A024-F182-4E48-B3B4-78C3C5145BB8}">
      <dgm:prSet/>
      <dgm:spPr/>
      <dgm:t>
        <a:bodyPr/>
        <a:lstStyle/>
        <a:p>
          <a:endParaRPr lang="it-IT"/>
        </a:p>
      </dgm:t>
    </dgm:pt>
    <dgm:pt modelId="{9C7F44E3-892B-482E-A205-65E41F7CA5AE}" type="sibTrans" cxnId="{A758A024-F182-4E48-B3B4-78C3C5145BB8}">
      <dgm:prSet/>
      <dgm:spPr/>
      <dgm:t>
        <a:bodyPr/>
        <a:lstStyle/>
        <a:p>
          <a:endParaRPr lang="it-IT"/>
        </a:p>
      </dgm:t>
    </dgm:pt>
    <dgm:pt modelId="{1AFC8597-4C0C-44B4-9C88-09FD78557AC3}">
      <dgm:prSet/>
      <dgm:spPr/>
      <dgm:t>
        <a:bodyPr/>
        <a:lstStyle/>
        <a:p>
          <a:endParaRPr lang="it-IT" dirty="0"/>
        </a:p>
      </dgm:t>
    </dgm:pt>
    <dgm:pt modelId="{C4234BBB-DD75-441B-9921-09523F82F5E1}" type="parTrans" cxnId="{6ED0D8B9-8D27-4533-831C-7EEBBAD45D54}">
      <dgm:prSet/>
      <dgm:spPr/>
      <dgm:t>
        <a:bodyPr/>
        <a:lstStyle/>
        <a:p>
          <a:endParaRPr lang="it-IT"/>
        </a:p>
      </dgm:t>
    </dgm:pt>
    <dgm:pt modelId="{73D03442-9C32-4391-B565-C1F0759293CD}" type="sibTrans" cxnId="{6ED0D8B9-8D27-4533-831C-7EEBBAD45D54}">
      <dgm:prSet/>
      <dgm:spPr/>
      <dgm:t>
        <a:bodyPr/>
        <a:lstStyle/>
        <a:p>
          <a:endParaRPr lang="it-IT"/>
        </a:p>
      </dgm:t>
    </dgm:pt>
    <dgm:pt modelId="{0C99F19E-9517-42FC-9C3E-38208509E62A}">
      <dgm:prSet/>
      <dgm:spPr/>
      <dgm:t>
        <a:bodyPr/>
        <a:lstStyle/>
        <a:p>
          <a:endParaRPr lang="it-IT"/>
        </a:p>
      </dgm:t>
    </dgm:pt>
    <dgm:pt modelId="{DAD1F339-E186-461A-BC11-DE23E9B71B3A}" type="parTrans" cxnId="{85849F63-2859-496E-8C9B-3AF41826E4F4}">
      <dgm:prSet/>
      <dgm:spPr/>
      <dgm:t>
        <a:bodyPr/>
        <a:lstStyle/>
        <a:p>
          <a:endParaRPr lang="it-IT"/>
        </a:p>
      </dgm:t>
    </dgm:pt>
    <dgm:pt modelId="{D88EC93A-FB2C-44FE-8131-6968DE1314D3}" type="sibTrans" cxnId="{85849F63-2859-496E-8C9B-3AF41826E4F4}">
      <dgm:prSet/>
      <dgm:spPr/>
      <dgm:t>
        <a:bodyPr/>
        <a:lstStyle/>
        <a:p>
          <a:endParaRPr lang="it-IT"/>
        </a:p>
      </dgm:t>
    </dgm:pt>
    <dgm:pt modelId="{13288BA8-D759-4F35-BCC2-DA1D1DB2CA35}">
      <dgm:prSet/>
      <dgm:spPr/>
      <dgm:t>
        <a:bodyPr/>
        <a:lstStyle/>
        <a:p>
          <a:endParaRPr lang="it-IT"/>
        </a:p>
      </dgm:t>
    </dgm:pt>
    <dgm:pt modelId="{0821C2A0-A8BA-48AC-9736-9816D73F0B9B}" type="parTrans" cxnId="{66C84011-AC7D-4710-BC00-4D35967018A5}">
      <dgm:prSet/>
      <dgm:spPr/>
      <dgm:t>
        <a:bodyPr/>
        <a:lstStyle/>
        <a:p>
          <a:endParaRPr lang="it-IT"/>
        </a:p>
      </dgm:t>
    </dgm:pt>
    <dgm:pt modelId="{C243A054-4DF4-4F29-A538-E65BC9D23E2A}" type="sibTrans" cxnId="{66C84011-AC7D-4710-BC00-4D35967018A5}">
      <dgm:prSet/>
      <dgm:spPr/>
      <dgm:t>
        <a:bodyPr/>
        <a:lstStyle/>
        <a:p>
          <a:endParaRPr lang="it-IT"/>
        </a:p>
      </dgm:t>
    </dgm:pt>
    <dgm:pt modelId="{74B94FED-0C97-40A9-B4F5-E57CD0FEF859}">
      <dgm:prSet/>
      <dgm:spPr/>
      <dgm:t>
        <a:bodyPr/>
        <a:lstStyle/>
        <a:p>
          <a:endParaRPr lang="it-IT" dirty="0"/>
        </a:p>
      </dgm:t>
    </dgm:pt>
    <dgm:pt modelId="{7CEE9BA0-6A44-42C3-82DE-2441A9BC5DA3}" type="parTrans" cxnId="{E904295A-A931-49D6-B401-FA13665FF0F9}">
      <dgm:prSet/>
      <dgm:spPr/>
      <dgm:t>
        <a:bodyPr/>
        <a:lstStyle/>
        <a:p>
          <a:endParaRPr lang="it-IT"/>
        </a:p>
      </dgm:t>
    </dgm:pt>
    <dgm:pt modelId="{5609292D-649B-4F75-9C33-45A228BD8659}" type="sibTrans" cxnId="{E904295A-A931-49D6-B401-FA13665FF0F9}">
      <dgm:prSet/>
      <dgm:spPr/>
      <dgm:t>
        <a:bodyPr/>
        <a:lstStyle/>
        <a:p>
          <a:endParaRPr lang="it-IT"/>
        </a:p>
      </dgm:t>
    </dgm:pt>
    <dgm:pt modelId="{4AFF9DBD-7F3D-4B73-AC14-74F70CA72693}">
      <dgm:prSet custT="1"/>
      <dgm:spPr/>
      <dgm:t>
        <a:bodyPr/>
        <a:lstStyle/>
        <a:p>
          <a:r>
            <a:rPr lang="it-IT" sz="1400" dirty="0" smtClean="0"/>
            <a:t>2) </a:t>
          </a:r>
          <a:r>
            <a:rPr lang="it-IT" sz="1400" b="1" dirty="0" smtClean="0">
              <a:solidFill>
                <a:schemeClr val="tx1"/>
              </a:solidFill>
            </a:rPr>
            <a:t>Deposito</a:t>
          </a:r>
          <a:r>
            <a:rPr lang="it-IT" sz="1400" b="1" dirty="0" smtClean="0"/>
            <a:t> della proposta di piano e della proposta di rapporto ambientale</a:t>
          </a:r>
          <a:r>
            <a:rPr lang="it-IT" sz="1400" dirty="0" smtClean="0"/>
            <a:t> presso gli uffici del Comune dell'Aquila; Regione Abruzzo Dipartimento Governo del Territorio e Politiche Ambientali, Dipartimento Infrastrutture, Trasporti, Mobilità, Reti e Logistica; Provincia dell’Aquila, Settore Ambiente e Urbanistica</a:t>
          </a:r>
          <a:endParaRPr lang="it-IT" sz="1400" dirty="0"/>
        </a:p>
      </dgm:t>
    </dgm:pt>
    <dgm:pt modelId="{E8E323AB-D417-47FE-A5ED-BD0E0B9C1B86}" type="parTrans" cxnId="{BB323766-9585-4158-8A7E-10D35FF85B92}">
      <dgm:prSet/>
      <dgm:spPr/>
      <dgm:t>
        <a:bodyPr/>
        <a:lstStyle/>
        <a:p>
          <a:endParaRPr lang="it-IT"/>
        </a:p>
      </dgm:t>
    </dgm:pt>
    <dgm:pt modelId="{B32A6BD0-44E8-4137-B96A-637D7653C222}" type="sibTrans" cxnId="{BB323766-9585-4158-8A7E-10D35FF85B92}">
      <dgm:prSet/>
      <dgm:spPr/>
      <dgm:t>
        <a:bodyPr/>
        <a:lstStyle/>
        <a:p>
          <a:endParaRPr lang="it-IT"/>
        </a:p>
      </dgm:t>
    </dgm:pt>
    <dgm:pt modelId="{B549FD81-821B-4627-B1AC-A0FC55F2E9CE}">
      <dgm:prSet custT="1"/>
      <dgm:spPr/>
      <dgm:t>
        <a:bodyPr/>
        <a:lstStyle/>
        <a:p>
          <a:r>
            <a:rPr lang="it-IT" sz="1400" dirty="0" smtClean="0"/>
            <a:t>3) Pubblicazione dell’avviso di deposito sul </a:t>
          </a:r>
          <a:r>
            <a:rPr lang="it-IT" sz="1400" b="1" dirty="0" smtClean="0"/>
            <a:t>BURA</a:t>
          </a:r>
          <a:r>
            <a:rPr lang="it-IT" sz="1400" dirty="0" smtClean="0"/>
            <a:t>, all’Albo Pretorio e sul sito del Comune</a:t>
          </a:r>
          <a:endParaRPr lang="it-IT" sz="1400" dirty="0"/>
        </a:p>
      </dgm:t>
    </dgm:pt>
    <dgm:pt modelId="{C72FF81E-445A-46D9-9AD3-B95E304F1B97}" type="parTrans" cxnId="{FE689A24-CB81-4F6F-AF77-30B40848E44D}">
      <dgm:prSet/>
      <dgm:spPr/>
      <dgm:t>
        <a:bodyPr/>
        <a:lstStyle/>
        <a:p>
          <a:endParaRPr lang="it-IT"/>
        </a:p>
      </dgm:t>
    </dgm:pt>
    <dgm:pt modelId="{34397F26-0E5A-4EC0-BC94-C32AF14FF04B}" type="sibTrans" cxnId="{FE689A24-CB81-4F6F-AF77-30B40848E44D}">
      <dgm:prSet/>
      <dgm:spPr/>
      <dgm:t>
        <a:bodyPr/>
        <a:lstStyle/>
        <a:p>
          <a:endParaRPr lang="it-IT"/>
        </a:p>
      </dgm:t>
    </dgm:pt>
    <dgm:pt modelId="{149EA9CF-3883-4B4C-BF94-C94DE8125585}">
      <dgm:prSet custT="1"/>
      <dgm:spPr/>
      <dgm:t>
        <a:bodyPr/>
        <a:lstStyle/>
        <a:p>
          <a:r>
            <a:rPr lang="it-IT" sz="1400" dirty="0" smtClean="0"/>
            <a:t>5) Possibilità di presentare </a:t>
          </a:r>
          <a:r>
            <a:rPr lang="it-IT" sz="1400" b="1" dirty="0" smtClean="0"/>
            <a:t>osservazioni</a:t>
          </a:r>
          <a:r>
            <a:rPr lang="it-IT" sz="1400" dirty="0" smtClean="0"/>
            <a:t> entro 60 gg dalla data dell’avviso di pubblicazione sul BURA</a:t>
          </a:r>
          <a:endParaRPr lang="it-IT" sz="1400" dirty="0"/>
        </a:p>
      </dgm:t>
    </dgm:pt>
    <dgm:pt modelId="{F0601F1A-9753-4FEB-837E-347B4BBD8FEF}" type="parTrans" cxnId="{2D708997-4CD2-49A0-8E0F-4887CE44262D}">
      <dgm:prSet/>
      <dgm:spPr/>
      <dgm:t>
        <a:bodyPr/>
        <a:lstStyle/>
        <a:p>
          <a:endParaRPr lang="it-IT"/>
        </a:p>
      </dgm:t>
    </dgm:pt>
    <dgm:pt modelId="{75915660-E98C-4508-8C37-E6C239CF8561}" type="sibTrans" cxnId="{2D708997-4CD2-49A0-8E0F-4887CE44262D}">
      <dgm:prSet/>
      <dgm:spPr/>
      <dgm:t>
        <a:bodyPr/>
        <a:lstStyle/>
        <a:p>
          <a:endParaRPr lang="it-IT"/>
        </a:p>
      </dgm:t>
    </dgm:pt>
    <dgm:pt modelId="{87AD9FD1-234F-4ABD-A157-AC2E535FCE7F}">
      <dgm:prSet/>
      <dgm:spPr/>
      <dgm:t>
        <a:bodyPr/>
        <a:lstStyle/>
        <a:p>
          <a:endParaRPr lang="it-IT" dirty="0"/>
        </a:p>
      </dgm:t>
    </dgm:pt>
    <dgm:pt modelId="{D3E7BF46-B9A2-4FD7-88A4-2F798DA30CFD}" type="parTrans" cxnId="{4278C0E8-B005-4B29-8D38-BF164C1F5408}">
      <dgm:prSet/>
      <dgm:spPr/>
      <dgm:t>
        <a:bodyPr/>
        <a:lstStyle/>
        <a:p>
          <a:endParaRPr lang="it-IT"/>
        </a:p>
      </dgm:t>
    </dgm:pt>
    <dgm:pt modelId="{F478AE67-B4D7-4027-AA66-77586BDDC0BE}" type="sibTrans" cxnId="{4278C0E8-B005-4B29-8D38-BF164C1F5408}">
      <dgm:prSet/>
      <dgm:spPr/>
      <dgm:t>
        <a:bodyPr/>
        <a:lstStyle/>
        <a:p>
          <a:endParaRPr lang="it-IT"/>
        </a:p>
      </dgm:t>
    </dgm:pt>
    <dgm:pt modelId="{67291F74-0B6D-4384-967C-E925081036ED}" type="pres">
      <dgm:prSet presAssocID="{BDDE2DE6-C691-4311-BF46-39D004E8CE2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192C62A-AD5A-4834-ABC9-0336F4499AC4}" type="pres">
      <dgm:prSet presAssocID="{BDDE2DE6-C691-4311-BF46-39D004E8CE28}" presName="arrow" presStyleLbl="bgShp" presStyleIdx="0" presStyleCnt="1" custScaleX="160591"/>
      <dgm:spPr/>
    </dgm:pt>
    <dgm:pt modelId="{2DA8A67E-9CB7-451E-BACB-F2D14083BCFF}" type="pres">
      <dgm:prSet presAssocID="{BDDE2DE6-C691-4311-BF46-39D004E8CE28}" presName="arrowDiagram5" presStyleCnt="0"/>
      <dgm:spPr/>
    </dgm:pt>
    <dgm:pt modelId="{4B94BFCA-3713-4EEF-AA09-AEF240A1C37F}" type="pres">
      <dgm:prSet presAssocID="{27B13695-A003-4E8B-864D-9CAD2D082D84}" presName="bullet5a" presStyleLbl="node1" presStyleIdx="0" presStyleCnt="5" custLinFactX="-428648" custLinFactNeighborX="-500000" custLinFactNeighborY="-44831"/>
      <dgm:spPr/>
    </dgm:pt>
    <dgm:pt modelId="{921077DC-1707-497B-9DB6-C93C4E0E1098}" type="pres">
      <dgm:prSet presAssocID="{27B13695-A003-4E8B-864D-9CAD2D082D84}" presName="textBox5a" presStyleLbl="revTx" presStyleIdx="0" presStyleCnt="5" custScaleX="335510" custLinFactX="-94105" custLinFactNeighborX="-100000" custLinFactNeighborY="9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C4FFD0-C9CC-4BAE-9170-829EF2219C3D}" type="pres">
      <dgm:prSet presAssocID="{BC9919A9-4EF8-4696-ACB9-83CDDD37B7AC}" presName="bullet5b" presStyleLbl="node1" presStyleIdx="1" presStyleCnt="5" custLinFactX="-67761" custLinFactNeighborX="-100000" custLinFactNeighborY="-81835"/>
      <dgm:spPr/>
    </dgm:pt>
    <dgm:pt modelId="{D770DD3C-BF2F-4622-8F5B-D01B710A6DB8}" type="pres">
      <dgm:prSet presAssocID="{BC9919A9-4EF8-4696-ACB9-83CDDD37B7AC}" presName="textBox5b" presStyleLbl="revTx" presStyleIdx="1" presStyleCnt="5" custScaleX="204762" custScaleY="67042" custLinFactX="143744" custLinFactNeighborX="200000" custLinFactNeighborY="-662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934497-5FD0-4F4C-98EA-98B69B62597C}" type="pres">
      <dgm:prSet presAssocID="{4AFF9DBD-7F3D-4B73-AC14-74F70CA72693}" presName="bullet5c" presStyleLbl="node1" presStyleIdx="2" presStyleCnt="5" custLinFactX="25011" custLinFactNeighborX="100000" custLinFactNeighborY="-43583"/>
      <dgm:spPr/>
    </dgm:pt>
    <dgm:pt modelId="{71733373-2942-46AD-9750-0363EF6FA55D}" type="pres">
      <dgm:prSet presAssocID="{4AFF9DBD-7F3D-4B73-AC14-74F70CA72693}" presName="textBox5c" presStyleLbl="revTx" presStyleIdx="2" presStyleCnt="5" custScaleX="238863" custScaleY="60447" custLinFactNeighborX="-55684" custLinFactNeighborY="34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044BD4-185D-49BB-B032-AB48D9152DFE}" type="pres">
      <dgm:prSet presAssocID="{B549FD81-821B-4627-B1AC-A0FC55F2E9CE}" presName="bullet5d" presStyleLbl="node1" presStyleIdx="3" presStyleCnt="5" custLinFactX="100000" custLinFactNeighborX="118578" custLinFactNeighborY="-7128"/>
      <dgm:spPr/>
    </dgm:pt>
    <dgm:pt modelId="{D91A38A3-ABCA-4090-B27C-B10FD7D4BF93}" type="pres">
      <dgm:prSet presAssocID="{B549FD81-821B-4627-B1AC-A0FC55F2E9CE}" presName="textBox5d" presStyleLbl="revTx" presStyleIdx="3" presStyleCnt="5" custScaleX="207873" custScaleY="33662" custLinFactX="-15814" custLinFactNeighborX="-100000" custLinFactNeighborY="-524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FA5ACC-691C-4A02-80CB-976FBA49C254}" type="pres">
      <dgm:prSet presAssocID="{149EA9CF-3883-4B4C-BF94-C94DE8125585}" presName="bullet5e" presStyleLbl="node1" presStyleIdx="4" presStyleCnt="5" custLinFactX="119113" custLinFactNeighborX="200000" custLinFactNeighborY="-3729"/>
      <dgm:spPr/>
    </dgm:pt>
    <dgm:pt modelId="{0704C755-D637-4BE5-AC57-F7FA8A48D973}" type="pres">
      <dgm:prSet presAssocID="{149EA9CF-3883-4B4C-BF94-C94DE8125585}" presName="textBox5e" presStyleLbl="revTx" presStyleIdx="4" presStyleCnt="5" custScaleX="130591" custScaleY="38969" custLinFactX="48639" custLinFactNeighborX="100000" custLinFactNeighborY="-214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904295A-A931-49D6-B401-FA13665FF0F9}" srcId="{BDDE2DE6-C691-4311-BF46-39D004E8CE28}" destId="{74B94FED-0C97-40A9-B4F5-E57CD0FEF859}" srcOrd="10" destOrd="0" parTransId="{7CEE9BA0-6A44-42C3-82DE-2441A9BC5DA3}" sibTransId="{5609292D-649B-4F75-9C33-45A228BD8659}"/>
    <dgm:cxn modelId="{6623AA16-EBA9-47B3-AB49-70F77267F723}" srcId="{BDDE2DE6-C691-4311-BF46-39D004E8CE28}" destId="{27B13695-A003-4E8B-864D-9CAD2D082D84}" srcOrd="0" destOrd="0" parTransId="{43AA26EA-8565-4244-8ABB-46F6730032D5}" sibTransId="{4EF62365-9757-4731-A0F5-35207971A0E1}"/>
    <dgm:cxn modelId="{66C84011-AC7D-4710-BC00-4D35967018A5}" srcId="{BDDE2DE6-C691-4311-BF46-39D004E8CE28}" destId="{13288BA8-D759-4F35-BCC2-DA1D1DB2CA35}" srcOrd="9" destOrd="0" parTransId="{0821C2A0-A8BA-48AC-9736-9816D73F0B9B}" sibTransId="{C243A054-4DF4-4F29-A538-E65BC9D23E2A}"/>
    <dgm:cxn modelId="{85849F63-2859-496E-8C9B-3AF41826E4F4}" srcId="{BDDE2DE6-C691-4311-BF46-39D004E8CE28}" destId="{0C99F19E-9517-42FC-9C3E-38208509E62A}" srcOrd="8" destOrd="0" parTransId="{DAD1F339-E186-461A-BC11-DE23E9B71B3A}" sibTransId="{D88EC93A-FB2C-44FE-8131-6968DE1314D3}"/>
    <dgm:cxn modelId="{EF032E2E-EF60-4102-AA43-D631B8B7E750}" type="presOf" srcId="{4AFF9DBD-7F3D-4B73-AC14-74F70CA72693}" destId="{71733373-2942-46AD-9750-0363EF6FA55D}" srcOrd="0" destOrd="0" presId="urn:microsoft.com/office/officeart/2005/8/layout/arrow2"/>
    <dgm:cxn modelId="{74C4D0C3-86A0-42A1-9B1C-454F248E62F2}" type="presOf" srcId="{27B13695-A003-4E8B-864D-9CAD2D082D84}" destId="{921077DC-1707-497B-9DB6-C93C4E0E1098}" srcOrd="0" destOrd="0" presId="urn:microsoft.com/office/officeart/2005/8/layout/arrow2"/>
    <dgm:cxn modelId="{4278C0E8-B005-4B29-8D38-BF164C1F5408}" srcId="{BDDE2DE6-C691-4311-BF46-39D004E8CE28}" destId="{87AD9FD1-234F-4ABD-A157-AC2E535FCE7F}" srcOrd="5" destOrd="0" parTransId="{D3E7BF46-B9A2-4FD7-88A4-2F798DA30CFD}" sibTransId="{F478AE67-B4D7-4027-AA66-77586BDDC0BE}"/>
    <dgm:cxn modelId="{A26A0626-4FC7-453F-A784-81986509D851}" type="presOf" srcId="{149EA9CF-3883-4B4C-BF94-C94DE8125585}" destId="{0704C755-D637-4BE5-AC57-F7FA8A48D973}" srcOrd="0" destOrd="0" presId="urn:microsoft.com/office/officeart/2005/8/layout/arrow2"/>
    <dgm:cxn modelId="{59665E5B-75AB-4704-9C71-1224C5D2CFC5}" srcId="{BDDE2DE6-C691-4311-BF46-39D004E8CE28}" destId="{BC9919A9-4EF8-4696-ACB9-83CDDD37B7AC}" srcOrd="1" destOrd="0" parTransId="{24B6D257-AE97-4035-B07D-819F93ADED81}" sibTransId="{B04553A1-2554-4830-B113-C5F8D3B0790A}"/>
    <dgm:cxn modelId="{B8F63830-F651-4711-A8F2-B92D184301C6}" type="presOf" srcId="{BC9919A9-4EF8-4696-ACB9-83CDDD37B7AC}" destId="{D770DD3C-BF2F-4622-8F5B-D01B710A6DB8}" srcOrd="0" destOrd="0" presId="urn:microsoft.com/office/officeart/2005/8/layout/arrow2"/>
    <dgm:cxn modelId="{6ED0D8B9-8D27-4533-831C-7EEBBAD45D54}" srcId="{BDDE2DE6-C691-4311-BF46-39D004E8CE28}" destId="{1AFC8597-4C0C-44B4-9C88-09FD78557AC3}" srcOrd="7" destOrd="0" parTransId="{C4234BBB-DD75-441B-9921-09523F82F5E1}" sibTransId="{73D03442-9C32-4391-B565-C1F0759293CD}"/>
    <dgm:cxn modelId="{FE689A24-CB81-4F6F-AF77-30B40848E44D}" srcId="{BDDE2DE6-C691-4311-BF46-39D004E8CE28}" destId="{B549FD81-821B-4627-B1AC-A0FC55F2E9CE}" srcOrd="3" destOrd="0" parTransId="{C72FF81E-445A-46D9-9AD3-B95E304F1B97}" sibTransId="{34397F26-0E5A-4EC0-BC94-C32AF14FF04B}"/>
    <dgm:cxn modelId="{2D708997-4CD2-49A0-8E0F-4887CE44262D}" srcId="{BDDE2DE6-C691-4311-BF46-39D004E8CE28}" destId="{149EA9CF-3883-4B4C-BF94-C94DE8125585}" srcOrd="4" destOrd="0" parTransId="{F0601F1A-9753-4FEB-837E-347B4BBD8FEF}" sibTransId="{75915660-E98C-4508-8C37-E6C239CF8561}"/>
    <dgm:cxn modelId="{61D5B32F-E7BE-4B38-BD93-2875B8C4DA17}" type="presOf" srcId="{BDDE2DE6-C691-4311-BF46-39D004E8CE28}" destId="{67291F74-0B6D-4384-967C-E925081036ED}" srcOrd="0" destOrd="0" presId="urn:microsoft.com/office/officeart/2005/8/layout/arrow2"/>
    <dgm:cxn modelId="{BB323766-9585-4158-8A7E-10D35FF85B92}" srcId="{BDDE2DE6-C691-4311-BF46-39D004E8CE28}" destId="{4AFF9DBD-7F3D-4B73-AC14-74F70CA72693}" srcOrd="2" destOrd="0" parTransId="{E8E323AB-D417-47FE-A5ED-BD0E0B9C1B86}" sibTransId="{B32A6BD0-44E8-4137-B96A-637D7653C222}"/>
    <dgm:cxn modelId="{AC7D79AB-9859-4820-92D0-90CE9B7259A9}" type="presOf" srcId="{B549FD81-821B-4627-B1AC-A0FC55F2E9CE}" destId="{D91A38A3-ABCA-4090-B27C-B10FD7D4BF93}" srcOrd="0" destOrd="0" presId="urn:microsoft.com/office/officeart/2005/8/layout/arrow2"/>
    <dgm:cxn modelId="{A758A024-F182-4E48-B3B4-78C3C5145BB8}" srcId="{BDDE2DE6-C691-4311-BF46-39D004E8CE28}" destId="{65A307E2-6C33-4A1A-AF92-6D0FE5315EE3}" srcOrd="6" destOrd="0" parTransId="{9B501D94-7D2C-4077-8333-F18CBF5C8D94}" sibTransId="{9C7F44E3-892B-482E-A205-65E41F7CA5AE}"/>
    <dgm:cxn modelId="{BA596B77-24A5-40C6-B12A-43586CBEDE2D}" type="presParOf" srcId="{67291F74-0B6D-4384-967C-E925081036ED}" destId="{6192C62A-AD5A-4834-ABC9-0336F4499AC4}" srcOrd="0" destOrd="0" presId="urn:microsoft.com/office/officeart/2005/8/layout/arrow2"/>
    <dgm:cxn modelId="{BAB51C83-98B5-4FEF-8A46-DB88A5E73F7C}" type="presParOf" srcId="{67291F74-0B6D-4384-967C-E925081036ED}" destId="{2DA8A67E-9CB7-451E-BACB-F2D14083BCFF}" srcOrd="1" destOrd="0" presId="urn:microsoft.com/office/officeart/2005/8/layout/arrow2"/>
    <dgm:cxn modelId="{5286CBD8-0B56-4B23-9737-307FE7885865}" type="presParOf" srcId="{2DA8A67E-9CB7-451E-BACB-F2D14083BCFF}" destId="{4B94BFCA-3713-4EEF-AA09-AEF240A1C37F}" srcOrd="0" destOrd="0" presId="urn:microsoft.com/office/officeart/2005/8/layout/arrow2"/>
    <dgm:cxn modelId="{2D2CDE6D-421D-43D2-9484-C9D9F79C552D}" type="presParOf" srcId="{2DA8A67E-9CB7-451E-BACB-F2D14083BCFF}" destId="{921077DC-1707-497B-9DB6-C93C4E0E1098}" srcOrd="1" destOrd="0" presId="urn:microsoft.com/office/officeart/2005/8/layout/arrow2"/>
    <dgm:cxn modelId="{511A97F0-6501-43EC-AB53-B14452EF7731}" type="presParOf" srcId="{2DA8A67E-9CB7-451E-BACB-F2D14083BCFF}" destId="{BCC4FFD0-C9CC-4BAE-9170-829EF2219C3D}" srcOrd="2" destOrd="0" presId="urn:microsoft.com/office/officeart/2005/8/layout/arrow2"/>
    <dgm:cxn modelId="{5170B08C-2E40-46D8-9059-55AFAB6D2B19}" type="presParOf" srcId="{2DA8A67E-9CB7-451E-BACB-F2D14083BCFF}" destId="{D770DD3C-BF2F-4622-8F5B-D01B710A6DB8}" srcOrd="3" destOrd="0" presId="urn:microsoft.com/office/officeart/2005/8/layout/arrow2"/>
    <dgm:cxn modelId="{B5B1DC52-FB54-4B50-8E29-B202CF610B32}" type="presParOf" srcId="{2DA8A67E-9CB7-451E-BACB-F2D14083BCFF}" destId="{D6934497-5FD0-4F4C-98EA-98B69B62597C}" srcOrd="4" destOrd="0" presId="urn:microsoft.com/office/officeart/2005/8/layout/arrow2"/>
    <dgm:cxn modelId="{9CC38BDE-4EE5-46DC-A4F7-CFCFCD5028CA}" type="presParOf" srcId="{2DA8A67E-9CB7-451E-BACB-F2D14083BCFF}" destId="{71733373-2942-46AD-9750-0363EF6FA55D}" srcOrd="5" destOrd="0" presId="urn:microsoft.com/office/officeart/2005/8/layout/arrow2"/>
    <dgm:cxn modelId="{A15E934F-4276-4BCE-AADF-CA2186A28F55}" type="presParOf" srcId="{2DA8A67E-9CB7-451E-BACB-F2D14083BCFF}" destId="{EC044BD4-185D-49BB-B032-AB48D9152DFE}" srcOrd="6" destOrd="0" presId="urn:microsoft.com/office/officeart/2005/8/layout/arrow2"/>
    <dgm:cxn modelId="{B60C7844-39D1-4E61-B8A9-C6F6ED44BE14}" type="presParOf" srcId="{2DA8A67E-9CB7-451E-BACB-F2D14083BCFF}" destId="{D91A38A3-ABCA-4090-B27C-B10FD7D4BF93}" srcOrd="7" destOrd="0" presId="urn:microsoft.com/office/officeart/2005/8/layout/arrow2"/>
    <dgm:cxn modelId="{0F7FD0DE-F632-4C6F-B81A-E9E9993B342A}" type="presParOf" srcId="{2DA8A67E-9CB7-451E-BACB-F2D14083BCFF}" destId="{36FA5ACC-691C-4A02-80CB-976FBA49C254}" srcOrd="8" destOrd="0" presId="urn:microsoft.com/office/officeart/2005/8/layout/arrow2"/>
    <dgm:cxn modelId="{935EC4EA-B1B2-4A54-B56E-D12421D50B2F}" type="presParOf" srcId="{2DA8A67E-9CB7-451E-BACB-F2D14083BCFF}" destId="{0704C755-D637-4BE5-AC57-F7FA8A48D97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D601C2-AD59-4CB8-ABA4-D054B1A170E3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6A1BE7C-2A93-4829-83B7-6736ED546F19}">
      <dgm:prSet phldrT="[Testo]" custT="1"/>
      <dgm:spPr/>
      <dgm:t>
        <a:bodyPr/>
        <a:lstStyle/>
        <a:p>
          <a:pPr algn="l"/>
          <a:r>
            <a:rPr lang="it-IT" sz="1600" dirty="0" smtClean="0"/>
            <a:t>Incontri pubblici</a:t>
          </a:r>
          <a:endParaRPr lang="it-IT" sz="1600" dirty="0"/>
        </a:p>
      </dgm:t>
    </dgm:pt>
    <dgm:pt modelId="{3E1BDFB5-17DB-4456-8CEA-2838BCDA024D}" type="parTrans" cxnId="{FA39CB1A-7330-4DA4-9678-017C9E64345F}">
      <dgm:prSet/>
      <dgm:spPr/>
      <dgm:t>
        <a:bodyPr/>
        <a:lstStyle/>
        <a:p>
          <a:endParaRPr lang="it-IT" sz="1600"/>
        </a:p>
      </dgm:t>
    </dgm:pt>
    <dgm:pt modelId="{283A108F-FE23-4A8C-8538-3AFCC5BDD8B6}" type="sibTrans" cxnId="{FA39CB1A-7330-4DA4-9678-017C9E64345F}">
      <dgm:prSet/>
      <dgm:spPr/>
      <dgm:t>
        <a:bodyPr/>
        <a:lstStyle/>
        <a:p>
          <a:endParaRPr lang="it-IT" sz="1600"/>
        </a:p>
      </dgm:t>
    </dgm:pt>
    <dgm:pt modelId="{0C4256F3-F0B2-44A5-B01A-ECB624859AE6}">
      <dgm:prSet phldrT="[Testo]" custT="1"/>
      <dgm:spPr/>
      <dgm:t>
        <a:bodyPr/>
        <a:lstStyle/>
        <a:p>
          <a:pPr algn="l"/>
          <a:r>
            <a:rPr lang="it-IT" sz="1600" dirty="0" smtClean="0"/>
            <a:t>Pubblicazione di tutti i documenti e news nella sezione dedicata del sito del Comune di L’Aquila</a:t>
          </a:r>
          <a:endParaRPr lang="it-IT" sz="1600" dirty="0"/>
        </a:p>
      </dgm:t>
    </dgm:pt>
    <dgm:pt modelId="{18915D58-82AF-4161-8D02-89E25AFCF0FE}" type="parTrans" cxnId="{6708EE70-4CD3-46C1-B4A2-F18531D15B46}">
      <dgm:prSet/>
      <dgm:spPr/>
      <dgm:t>
        <a:bodyPr/>
        <a:lstStyle/>
        <a:p>
          <a:endParaRPr lang="it-IT" sz="1600"/>
        </a:p>
      </dgm:t>
    </dgm:pt>
    <dgm:pt modelId="{7C77AEF0-FA00-4457-B4EA-C99A0F524361}" type="sibTrans" cxnId="{6708EE70-4CD3-46C1-B4A2-F18531D15B46}">
      <dgm:prSet/>
      <dgm:spPr/>
      <dgm:t>
        <a:bodyPr/>
        <a:lstStyle/>
        <a:p>
          <a:endParaRPr lang="it-IT" sz="1600"/>
        </a:p>
      </dgm:t>
    </dgm:pt>
    <dgm:pt modelId="{78D9604A-301A-4895-B935-4D9B733ECD86}">
      <dgm:prSet phldrT="[Testo]" custT="1"/>
      <dgm:spPr/>
      <dgm:t>
        <a:bodyPr/>
        <a:lstStyle/>
        <a:p>
          <a:pPr algn="l"/>
          <a:r>
            <a:rPr lang="it-IT" sz="1600" dirty="0" smtClean="0"/>
            <a:t>Possibilità di presentare proposte e osservazioni ai seguenti indirizzi e-mail: </a:t>
          </a:r>
          <a:r>
            <a:rPr lang="it-IT" sz="16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pums@comune.laquila.it</a:t>
          </a:r>
          <a:r>
            <a:rPr lang="it-IT" sz="1600" dirty="0" smtClean="0">
              <a:solidFill>
                <a:schemeClr val="bg1"/>
              </a:solidFill>
            </a:rPr>
            <a:t>,  </a:t>
          </a:r>
          <a:r>
            <a:rPr lang="it-IT" sz="1600" dirty="0" smtClean="0">
              <a:solidFill>
                <a:schemeClr val="bg1"/>
              </a:solidFill>
              <a:hlinkClick xmlns:r="http://schemas.openxmlformats.org/officeDocument/2006/relationships" r:id="rId2"/>
            </a:rPr>
            <a:t>vas@comune.laquila.it</a:t>
          </a:r>
          <a:r>
            <a:rPr lang="it-IT" sz="1600" dirty="0" smtClean="0">
              <a:solidFill>
                <a:schemeClr val="bg1"/>
              </a:solidFill>
            </a:rPr>
            <a:t>  e </a:t>
          </a:r>
          <a:r>
            <a:rPr lang="it-IT" sz="1600" dirty="0" err="1" smtClean="0">
              <a:solidFill>
                <a:schemeClr val="bg1"/>
              </a:solidFill>
            </a:rPr>
            <a:t>PEC:</a:t>
          </a:r>
          <a:r>
            <a:rPr lang="it-IT" sz="1600" dirty="0" err="1" smtClean="0">
              <a:solidFill>
                <a:schemeClr val="bg1"/>
              </a:solidFill>
              <a:hlinkClick xmlns:r="http://schemas.openxmlformats.org/officeDocument/2006/relationships" r:id="rId3"/>
            </a:rPr>
            <a:t>protocollo@comune.laquila.postecert.it</a:t>
          </a:r>
          <a:endParaRPr lang="it-IT" sz="1600" dirty="0">
            <a:solidFill>
              <a:schemeClr val="bg1"/>
            </a:solidFill>
          </a:endParaRPr>
        </a:p>
      </dgm:t>
    </dgm:pt>
    <dgm:pt modelId="{15E16DCB-7C0A-49A7-96D2-D3EAFA741DB5}" type="parTrans" cxnId="{274BB6A3-3AD0-40CA-8164-FB334C2B2905}">
      <dgm:prSet/>
      <dgm:spPr/>
      <dgm:t>
        <a:bodyPr/>
        <a:lstStyle/>
        <a:p>
          <a:endParaRPr lang="it-IT" sz="1600"/>
        </a:p>
      </dgm:t>
    </dgm:pt>
    <dgm:pt modelId="{A57D13E8-D729-4A45-B09F-AC6CD40AA065}" type="sibTrans" cxnId="{274BB6A3-3AD0-40CA-8164-FB334C2B2905}">
      <dgm:prSet/>
      <dgm:spPr/>
      <dgm:t>
        <a:bodyPr/>
        <a:lstStyle/>
        <a:p>
          <a:endParaRPr lang="it-IT" sz="1600"/>
        </a:p>
      </dgm:t>
    </dgm:pt>
    <dgm:pt modelId="{BFCE8A84-03A2-4CD3-8CF0-9E01632A99E2}">
      <dgm:prSet custT="1"/>
      <dgm:spPr/>
      <dgm:t>
        <a:bodyPr/>
        <a:lstStyle/>
        <a:p>
          <a:pPr algn="l"/>
          <a:r>
            <a:rPr lang="it-IT" sz="1600" dirty="0" smtClean="0"/>
            <a:t>Possibilità di partecipazione attraverso questionari on-line</a:t>
          </a:r>
          <a:endParaRPr lang="it-IT" sz="1600" dirty="0"/>
        </a:p>
      </dgm:t>
    </dgm:pt>
    <dgm:pt modelId="{6AC04AAD-D3E3-4A58-B6C7-BEB93EA48CE9}" type="parTrans" cxnId="{5D474B0F-7769-42FD-9F7B-062A6B573181}">
      <dgm:prSet/>
      <dgm:spPr/>
      <dgm:t>
        <a:bodyPr/>
        <a:lstStyle/>
        <a:p>
          <a:endParaRPr lang="it-IT" sz="1600"/>
        </a:p>
      </dgm:t>
    </dgm:pt>
    <dgm:pt modelId="{DBD7EC27-66F8-4C39-BAD0-45E52FCC8DC3}" type="sibTrans" cxnId="{5D474B0F-7769-42FD-9F7B-062A6B573181}">
      <dgm:prSet/>
      <dgm:spPr/>
      <dgm:t>
        <a:bodyPr/>
        <a:lstStyle/>
        <a:p>
          <a:endParaRPr lang="it-IT" sz="1600"/>
        </a:p>
      </dgm:t>
    </dgm:pt>
    <dgm:pt modelId="{50558347-D007-4328-A102-D74E3AA84BC6}">
      <dgm:prSet custT="1"/>
      <dgm:spPr/>
      <dgm:t>
        <a:bodyPr/>
        <a:lstStyle/>
        <a:p>
          <a:pPr algn="l"/>
          <a:r>
            <a:rPr lang="it-IT" sz="1600" dirty="0" smtClean="0"/>
            <a:t>Attivazione di un forum on-line</a:t>
          </a:r>
          <a:endParaRPr lang="it-IT" sz="1600" dirty="0"/>
        </a:p>
      </dgm:t>
    </dgm:pt>
    <dgm:pt modelId="{4BAE06F8-C42D-42ED-97DE-CEF8720E67C7}" type="parTrans" cxnId="{6A4E9849-1A5E-43C3-B603-297A63686AC2}">
      <dgm:prSet/>
      <dgm:spPr/>
      <dgm:t>
        <a:bodyPr/>
        <a:lstStyle/>
        <a:p>
          <a:endParaRPr lang="it-IT" sz="1600"/>
        </a:p>
      </dgm:t>
    </dgm:pt>
    <dgm:pt modelId="{B4E8F5C3-205E-4752-B91B-CE7370F29F85}" type="sibTrans" cxnId="{6A4E9849-1A5E-43C3-B603-297A63686AC2}">
      <dgm:prSet/>
      <dgm:spPr/>
      <dgm:t>
        <a:bodyPr/>
        <a:lstStyle/>
        <a:p>
          <a:endParaRPr lang="it-IT" sz="1600"/>
        </a:p>
      </dgm:t>
    </dgm:pt>
    <dgm:pt modelId="{E82413AE-934E-4DFC-8560-3F3309578E36}">
      <dgm:prSet custT="1"/>
      <dgm:spPr/>
      <dgm:t>
        <a:bodyPr/>
        <a:lstStyle/>
        <a:p>
          <a:pPr algn="l"/>
          <a:r>
            <a:rPr lang="it-IT" sz="1600" dirty="0" smtClean="0"/>
            <a:t>Possibilità di visionare gli incontri nel canale istituzionale di </a:t>
          </a:r>
          <a:r>
            <a:rPr lang="it-IT" sz="1600" dirty="0" err="1" smtClean="0"/>
            <a:t>Youtube</a:t>
          </a:r>
          <a:endParaRPr lang="it-IT" sz="1600" dirty="0"/>
        </a:p>
      </dgm:t>
    </dgm:pt>
    <dgm:pt modelId="{4D1BA91F-9673-4B90-9BAF-136B0959D97D}" type="parTrans" cxnId="{B43E53C0-1717-4969-8703-95C0F7E190F8}">
      <dgm:prSet/>
      <dgm:spPr/>
      <dgm:t>
        <a:bodyPr/>
        <a:lstStyle/>
        <a:p>
          <a:endParaRPr lang="it-IT" sz="1600"/>
        </a:p>
      </dgm:t>
    </dgm:pt>
    <dgm:pt modelId="{4BFA0D4B-7B89-4962-81DB-1C5268F0D4B0}" type="sibTrans" cxnId="{B43E53C0-1717-4969-8703-95C0F7E190F8}">
      <dgm:prSet/>
      <dgm:spPr/>
      <dgm:t>
        <a:bodyPr/>
        <a:lstStyle/>
        <a:p>
          <a:endParaRPr lang="it-IT" sz="1600"/>
        </a:p>
      </dgm:t>
    </dgm:pt>
    <dgm:pt modelId="{39606BCD-74A0-4302-839E-91D01FFB3A38}">
      <dgm:prSet custT="1"/>
      <dgm:spPr/>
      <dgm:t>
        <a:bodyPr/>
        <a:lstStyle/>
        <a:p>
          <a:pPr algn="l"/>
          <a:r>
            <a:rPr lang="it-IT" sz="1600" dirty="0" smtClean="0"/>
            <a:t>Aggiornamenti in tempo reale attraverso una pagina </a:t>
          </a:r>
          <a:r>
            <a:rPr lang="it-IT" sz="1600" dirty="0" err="1" smtClean="0"/>
            <a:t>facebook</a:t>
          </a:r>
          <a:r>
            <a:rPr lang="it-IT" sz="1600" dirty="0" smtClean="0"/>
            <a:t> dedicata </a:t>
          </a:r>
          <a:endParaRPr lang="it-IT" sz="1600" dirty="0"/>
        </a:p>
      </dgm:t>
    </dgm:pt>
    <dgm:pt modelId="{B0C7FC7D-66BA-4F02-9EA2-F930F2FD3AD9}" type="parTrans" cxnId="{6253F626-9F0D-426B-8501-60CE670088C5}">
      <dgm:prSet/>
      <dgm:spPr/>
      <dgm:t>
        <a:bodyPr/>
        <a:lstStyle/>
        <a:p>
          <a:endParaRPr lang="it-IT" sz="1600"/>
        </a:p>
      </dgm:t>
    </dgm:pt>
    <dgm:pt modelId="{A08DEC50-E931-4AD6-A9E6-73392822A8FA}" type="sibTrans" cxnId="{6253F626-9F0D-426B-8501-60CE670088C5}">
      <dgm:prSet/>
      <dgm:spPr/>
      <dgm:t>
        <a:bodyPr/>
        <a:lstStyle/>
        <a:p>
          <a:endParaRPr lang="it-IT" sz="1600"/>
        </a:p>
      </dgm:t>
    </dgm:pt>
    <dgm:pt modelId="{31A860AD-F792-411D-8945-34C6D70C62FD}" type="pres">
      <dgm:prSet presAssocID="{0FD601C2-AD59-4CB8-ABA4-D054B1A170E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52614E-97E2-424A-8E64-ACDD44DA1726}" type="pres">
      <dgm:prSet presAssocID="{C6A1BE7C-2A93-4829-83B7-6736ED546F19}" presName="composite" presStyleCnt="0"/>
      <dgm:spPr/>
    </dgm:pt>
    <dgm:pt modelId="{86D9BCA0-7FB8-415C-B681-C4F346966B32}" type="pres">
      <dgm:prSet presAssocID="{C6A1BE7C-2A93-4829-83B7-6736ED546F19}" presName="imgShp" presStyleLbl="fgImgPlace1" presStyleIdx="0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AA23871-E35F-4EBA-B580-9CD629190818}" type="pres">
      <dgm:prSet presAssocID="{C6A1BE7C-2A93-4829-83B7-6736ED546F19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4FEFA9-6934-4CE5-9576-A84B232A172A}" type="pres">
      <dgm:prSet presAssocID="{283A108F-FE23-4A8C-8538-3AFCC5BDD8B6}" presName="spacing" presStyleCnt="0"/>
      <dgm:spPr/>
    </dgm:pt>
    <dgm:pt modelId="{071B47C5-C9E7-4D47-A53B-C987109A96D3}" type="pres">
      <dgm:prSet presAssocID="{0C4256F3-F0B2-44A5-B01A-ECB624859AE6}" presName="composite" presStyleCnt="0"/>
      <dgm:spPr/>
    </dgm:pt>
    <dgm:pt modelId="{8B86E9A1-803A-475B-9D2C-55709682D193}" type="pres">
      <dgm:prSet presAssocID="{0C4256F3-F0B2-44A5-B01A-ECB624859AE6}" presName="imgShp" presStyleLbl="fgImgPlace1" presStyleIdx="1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it-IT"/>
        </a:p>
      </dgm:t>
    </dgm:pt>
    <dgm:pt modelId="{8CE09638-3DD9-4980-8131-CC186FBC3858}" type="pres">
      <dgm:prSet presAssocID="{0C4256F3-F0B2-44A5-B01A-ECB624859AE6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72F99C-B162-4DA5-8661-A318F89AF3CF}" type="pres">
      <dgm:prSet presAssocID="{7C77AEF0-FA00-4457-B4EA-C99A0F524361}" presName="spacing" presStyleCnt="0"/>
      <dgm:spPr/>
    </dgm:pt>
    <dgm:pt modelId="{1B201C9E-E019-4FBF-8BB8-28997D75BF6B}" type="pres">
      <dgm:prSet presAssocID="{78D9604A-301A-4895-B935-4D9B733ECD86}" presName="composite" presStyleCnt="0"/>
      <dgm:spPr/>
    </dgm:pt>
    <dgm:pt modelId="{C6465AFD-A499-4901-973B-7B2EF2A169CB}" type="pres">
      <dgm:prSet presAssocID="{78D9604A-301A-4895-B935-4D9B733ECD86}" presName="imgShp" presStyleLbl="fgImgPlace1" presStyleIdx="2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1BE907E-7D84-4C2A-9F6F-01ECCC5B1B96}" type="pres">
      <dgm:prSet presAssocID="{78D9604A-301A-4895-B935-4D9B733ECD86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EA4FB-69F6-4A5D-B439-E05A36D2747D}" type="pres">
      <dgm:prSet presAssocID="{A57D13E8-D729-4A45-B09F-AC6CD40AA065}" presName="spacing" presStyleCnt="0"/>
      <dgm:spPr/>
    </dgm:pt>
    <dgm:pt modelId="{51D59C28-45B8-4D4B-AF19-25A63347D0B7}" type="pres">
      <dgm:prSet presAssocID="{BFCE8A84-03A2-4CD3-8CF0-9E01632A99E2}" presName="composite" presStyleCnt="0"/>
      <dgm:spPr/>
    </dgm:pt>
    <dgm:pt modelId="{C9622FF4-AE69-4C4E-9251-D305E9110F90}" type="pres">
      <dgm:prSet presAssocID="{BFCE8A84-03A2-4CD3-8CF0-9E01632A99E2}" presName="imgShp" presStyleLbl="fgImgPlac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/>
        </a:p>
      </dgm:t>
    </dgm:pt>
    <dgm:pt modelId="{80E80739-40C3-4865-B454-4F55D824667E}" type="pres">
      <dgm:prSet presAssocID="{BFCE8A84-03A2-4CD3-8CF0-9E01632A99E2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FE92FC-A559-4B8A-A75D-028EF4C0A44D}" type="pres">
      <dgm:prSet presAssocID="{DBD7EC27-66F8-4C39-BAD0-45E52FCC8DC3}" presName="spacing" presStyleCnt="0"/>
      <dgm:spPr/>
    </dgm:pt>
    <dgm:pt modelId="{F29D2E68-D9AD-4E9F-BD2D-EA2FFE0BAC0B}" type="pres">
      <dgm:prSet presAssocID="{50558347-D007-4328-A102-D74E3AA84BC6}" presName="composite" presStyleCnt="0"/>
      <dgm:spPr/>
    </dgm:pt>
    <dgm:pt modelId="{83B85F2B-12CF-4FFF-A42B-04949488EAC9}" type="pres">
      <dgm:prSet presAssocID="{50558347-D007-4328-A102-D74E3AA84BC6}" presName="imgShp" presStyleLbl="fgImgPlace1" presStyleIdx="4" presStyleCnt="7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74D19B3-1FE1-4076-9AE5-3EEEFE5791EE}" type="pres">
      <dgm:prSet presAssocID="{50558347-D007-4328-A102-D74E3AA84BC6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428304-48C7-487C-AD64-840DD45B17B5}" type="pres">
      <dgm:prSet presAssocID="{B4E8F5C3-205E-4752-B91B-CE7370F29F85}" presName="spacing" presStyleCnt="0"/>
      <dgm:spPr/>
    </dgm:pt>
    <dgm:pt modelId="{24C97269-2D71-4B4A-B384-299B0FB37AE2}" type="pres">
      <dgm:prSet presAssocID="{E82413AE-934E-4DFC-8560-3F3309578E36}" presName="composite" presStyleCnt="0"/>
      <dgm:spPr/>
    </dgm:pt>
    <dgm:pt modelId="{86683E37-B878-42F0-887F-0A88E7765BE5}" type="pres">
      <dgm:prSet presAssocID="{E82413AE-934E-4DFC-8560-3F3309578E36}" presName="imgShp" presStyleLbl="fgImgPlace1" presStyleIdx="5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5A2BEF8-6781-4A99-A173-7AD084AC3247}" type="pres">
      <dgm:prSet presAssocID="{E82413AE-934E-4DFC-8560-3F3309578E36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49C41D-F0BC-4A97-9FAE-8A7712366C25}" type="pres">
      <dgm:prSet presAssocID="{4BFA0D4B-7B89-4962-81DB-1C5268F0D4B0}" presName="spacing" presStyleCnt="0"/>
      <dgm:spPr/>
    </dgm:pt>
    <dgm:pt modelId="{DE6AE53A-80F3-4577-9477-326B0EAE33D1}" type="pres">
      <dgm:prSet presAssocID="{39606BCD-74A0-4302-839E-91D01FFB3A38}" presName="composite" presStyleCnt="0"/>
      <dgm:spPr/>
    </dgm:pt>
    <dgm:pt modelId="{0B111867-BF42-44E9-BF12-DF8D6B689100}" type="pres">
      <dgm:prSet presAssocID="{39606BCD-74A0-4302-839E-91D01FFB3A38}" presName="imgShp" presStyleLbl="fgImgPlace1" presStyleIdx="6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EC121C6-33BD-41F0-A99B-1883855A89C6}" type="pres">
      <dgm:prSet presAssocID="{39606BCD-74A0-4302-839E-91D01FFB3A3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74BB6A3-3AD0-40CA-8164-FB334C2B2905}" srcId="{0FD601C2-AD59-4CB8-ABA4-D054B1A170E3}" destId="{78D9604A-301A-4895-B935-4D9B733ECD86}" srcOrd="2" destOrd="0" parTransId="{15E16DCB-7C0A-49A7-96D2-D3EAFA741DB5}" sibTransId="{A57D13E8-D729-4A45-B09F-AC6CD40AA065}"/>
    <dgm:cxn modelId="{6708EE70-4CD3-46C1-B4A2-F18531D15B46}" srcId="{0FD601C2-AD59-4CB8-ABA4-D054B1A170E3}" destId="{0C4256F3-F0B2-44A5-B01A-ECB624859AE6}" srcOrd="1" destOrd="0" parTransId="{18915D58-82AF-4161-8D02-89E25AFCF0FE}" sibTransId="{7C77AEF0-FA00-4457-B4EA-C99A0F524361}"/>
    <dgm:cxn modelId="{6A4E9849-1A5E-43C3-B603-297A63686AC2}" srcId="{0FD601C2-AD59-4CB8-ABA4-D054B1A170E3}" destId="{50558347-D007-4328-A102-D74E3AA84BC6}" srcOrd="4" destOrd="0" parTransId="{4BAE06F8-C42D-42ED-97DE-CEF8720E67C7}" sibTransId="{B4E8F5C3-205E-4752-B91B-CE7370F29F85}"/>
    <dgm:cxn modelId="{5D474B0F-7769-42FD-9F7B-062A6B573181}" srcId="{0FD601C2-AD59-4CB8-ABA4-D054B1A170E3}" destId="{BFCE8A84-03A2-4CD3-8CF0-9E01632A99E2}" srcOrd="3" destOrd="0" parTransId="{6AC04AAD-D3E3-4A58-B6C7-BEB93EA48CE9}" sibTransId="{DBD7EC27-66F8-4C39-BAD0-45E52FCC8DC3}"/>
    <dgm:cxn modelId="{A3194BCA-CF7E-4916-A6E2-6C5F3E06B2B7}" type="presOf" srcId="{C6A1BE7C-2A93-4829-83B7-6736ED546F19}" destId="{EAA23871-E35F-4EBA-B580-9CD629190818}" srcOrd="0" destOrd="0" presId="urn:microsoft.com/office/officeart/2005/8/layout/vList3#1"/>
    <dgm:cxn modelId="{B6BBFD18-EC4D-4757-90D5-AD2A1FB2C60B}" type="presOf" srcId="{BFCE8A84-03A2-4CD3-8CF0-9E01632A99E2}" destId="{80E80739-40C3-4865-B454-4F55D824667E}" srcOrd="0" destOrd="0" presId="urn:microsoft.com/office/officeart/2005/8/layout/vList3#1"/>
    <dgm:cxn modelId="{E2D84BD6-48F9-444F-8C05-3975797F85FD}" type="presOf" srcId="{39606BCD-74A0-4302-839E-91D01FFB3A38}" destId="{EEC121C6-33BD-41F0-A99B-1883855A89C6}" srcOrd="0" destOrd="0" presId="urn:microsoft.com/office/officeart/2005/8/layout/vList3#1"/>
    <dgm:cxn modelId="{18F64AC4-7458-4ADF-83C0-F6D3BBE7FE68}" type="presOf" srcId="{50558347-D007-4328-A102-D74E3AA84BC6}" destId="{474D19B3-1FE1-4076-9AE5-3EEEFE5791EE}" srcOrd="0" destOrd="0" presId="urn:microsoft.com/office/officeart/2005/8/layout/vList3#1"/>
    <dgm:cxn modelId="{41189740-8D65-42E9-BA89-7326CF8C0DB6}" type="presOf" srcId="{0C4256F3-F0B2-44A5-B01A-ECB624859AE6}" destId="{8CE09638-3DD9-4980-8131-CC186FBC3858}" srcOrd="0" destOrd="0" presId="urn:microsoft.com/office/officeart/2005/8/layout/vList3#1"/>
    <dgm:cxn modelId="{082DEA55-4203-4561-8E62-1A529E2CE2E6}" type="presOf" srcId="{E82413AE-934E-4DFC-8560-3F3309578E36}" destId="{C5A2BEF8-6781-4A99-A173-7AD084AC3247}" srcOrd="0" destOrd="0" presId="urn:microsoft.com/office/officeart/2005/8/layout/vList3#1"/>
    <dgm:cxn modelId="{81A0572B-F590-4254-8A7D-01CDD6473B05}" type="presOf" srcId="{0FD601C2-AD59-4CB8-ABA4-D054B1A170E3}" destId="{31A860AD-F792-411D-8945-34C6D70C62FD}" srcOrd="0" destOrd="0" presId="urn:microsoft.com/office/officeart/2005/8/layout/vList3#1"/>
    <dgm:cxn modelId="{1269064B-D3F3-4B47-88F8-57785FB2E1E0}" type="presOf" srcId="{78D9604A-301A-4895-B935-4D9B733ECD86}" destId="{21BE907E-7D84-4C2A-9F6F-01ECCC5B1B96}" srcOrd="0" destOrd="0" presId="urn:microsoft.com/office/officeart/2005/8/layout/vList3#1"/>
    <dgm:cxn modelId="{B43E53C0-1717-4969-8703-95C0F7E190F8}" srcId="{0FD601C2-AD59-4CB8-ABA4-D054B1A170E3}" destId="{E82413AE-934E-4DFC-8560-3F3309578E36}" srcOrd="5" destOrd="0" parTransId="{4D1BA91F-9673-4B90-9BAF-136B0959D97D}" sibTransId="{4BFA0D4B-7B89-4962-81DB-1C5268F0D4B0}"/>
    <dgm:cxn modelId="{6253F626-9F0D-426B-8501-60CE670088C5}" srcId="{0FD601C2-AD59-4CB8-ABA4-D054B1A170E3}" destId="{39606BCD-74A0-4302-839E-91D01FFB3A38}" srcOrd="6" destOrd="0" parTransId="{B0C7FC7D-66BA-4F02-9EA2-F930F2FD3AD9}" sibTransId="{A08DEC50-E931-4AD6-A9E6-73392822A8FA}"/>
    <dgm:cxn modelId="{FA39CB1A-7330-4DA4-9678-017C9E64345F}" srcId="{0FD601C2-AD59-4CB8-ABA4-D054B1A170E3}" destId="{C6A1BE7C-2A93-4829-83B7-6736ED546F19}" srcOrd="0" destOrd="0" parTransId="{3E1BDFB5-17DB-4456-8CEA-2838BCDA024D}" sibTransId="{283A108F-FE23-4A8C-8538-3AFCC5BDD8B6}"/>
    <dgm:cxn modelId="{36DB66FB-F043-4A0C-A69E-7B33A87F754D}" type="presParOf" srcId="{31A860AD-F792-411D-8945-34C6D70C62FD}" destId="{5E52614E-97E2-424A-8E64-ACDD44DA1726}" srcOrd="0" destOrd="0" presId="urn:microsoft.com/office/officeart/2005/8/layout/vList3#1"/>
    <dgm:cxn modelId="{619E979D-7A17-4263-98D5-996FFC173AFC}" type="presParOf" srcId="{5E52614E-97E2-424A-8E64-ACDD44DA1726}" destId="{86D9BCA0-7FB8-415C-B681-C4F346966B32}" srcOrd="0" destOrd="0" presId="urn:microsoft.com/office/officeart/2005/8/layout/vList3#1"/>
    <dgm:cxn modelId="{787F6AFB-4E5F-464C-A2F2-C2D705665A5D}" type="presParOf" srcId="{5E52614E-97E2-424A-8E64-ACDD44DA1726}" destId="{EAA23871-E35F-4EBA-B580-9CD629190818}" srcOrd="1" destOrd="0" presId="urn:microsoft.com/office/officeart/2005/8/layout/vList3#1"/>
    <dgm:cxn modelId="{016A5CB1-427D-4B2F-AD6A-36EB4DD1CACF}" type="presParOf" srcId="{31A860AD-F792-411D-8945-34C6D70C62FD}" destId="{184FEFA9-6934-4CE5-9576-A84B232A172A}" srcOrd="1" destOrd="0" presId="urn:microsoft.com/office/officeart/2005/8/layout/vList3#1"/>
    <dgm:cxn modelId="{4AAF68F8-4E59-4BC4-8EAF-933BDA4F665E}" type="presParOf" srcId="{31A860AD-F792-411D-8945-34C6D70C62FD}" destId="{071B47C5-C9E7-4D47-A53B-C987109A96D3}" srcOrd="2" destOrd="0" presId="urn:microsoft.com/office/officeart/2005/8/layout/vList3#1"/>
    <dgm:cxn modelId="{72745BD2-E5AC-4275-8BE6-FCFE4E3A09F6}" type="presParOf" srcId="{071B47C5-C9E7-4D47-A53B-C987109A96D3}" destId="{8B86E9A1-803A-475B-9D2C-55709682D193}" srcOrd="0" destOrd="0" presId="urn:microsoft.com/office/officeart/2005/8/layout/vList3#1"/>
    <dgm:cxn modelId="{A05C05C1-92D5-4A19-BD34-D74074BC0678}" type="presParOf" srcId="{071B47C5-C9E7-4D47-A53B-C987109A96D3}" destId="{8CE09638-3DD9-4980-8131-CC186FBC3858}" srcOrd="1" destOrd="0" presId="urn:microsoft.com/office/officeart/2005/8/layout/vList3#1"/>
    <dgm:cxn modelId="{5B02F3E7-48F5-4A40-BF5C-EA5736DE4E5C}" type="presParOf" srcId="{31A860AD-F792-411D-8945-34C6D70C62FD}" destId="{7E72F99C-B162-4DA5-8661-A318F89AF3CF}" srcOrd="3" destOrd="0" presId="urn:microsoft.com/office/officeart/2005/8/layout/vList3#1"/>
    <dgm:cxn modelId="{1B348B1D-CBBF-4528-9C43-04FFB9619A9E}" type="presParOf" srcId="{31A860AD-F792-411D-8945-34C6D70C62FD}" destId="{1B201C9E-E019-4FBF-8BB8-28997D75BF6B}" srcOrd="4" destOrd="0" presId="urn:microsoft.com/office/officeart/2005/8/layout/vList3#1"/>
    <dgm:cxn modelId="{531F5712-2F08-4FF7-8078-0EEEC32E139D}" type="presParOf" srcId="{1B201C9E-E019-4FBF-8BB8-28997D75BF6B}" destId="{C6465AFD-A499-4901-973B-7B2EF2A169CB}" srcOrd="0" destOrd="0" presId="urn:microsoft.com/office/officeart/2005/8/layout/vList3#1"/>
    <dgm:cxn modelId="{492C0DE8-D108-4210-A990-BB61D6D21D66}" type="presParOf" srcId="{1B201C9E-E019-4FBF-8BB8-28997D75BF6B}" destId="{21BE907E-7D84-4C2A-9F6F-01ECCC5B1B96}" srcOrd="1" destOrd="0" presId="urn:microsoft.com/office/officeart/2005/8/layout/vList3#1"/>
    <dgm:cxn modelId="{4095905B-3BAF-4AB1-83CD-795B9989433C}" type="presParOf" srcId="{31A860AD-F792-411D-8945-34C6D70C62FD}" destId="{350EA4FB-69F6-4A5D-B439-E05A36D2747D}" srcOrd="5" destOrd="0" presId="urn:microsoft.com/office/officeart/2005/8/layout/vList3#1"/>
    <dgm:cxn modelId="{10387BC1-C8B0-4A69-8522-8FC39CCFB3B8}" type="presParOf" srcId="{31A860AD-F792-411D-8945-34C6D70C62FD}" destId="{51D59C28-45B8-4D4B-AF19-25A63347D0B7}" srcOrd="6" destOrd="0" presId="urn:microsoft.com/office/officeart/2005/8/layout/vList3#1"/>
    <dgm:cxn modelId="{0816CF20-FB11-4E5D-A229-BBFEB4EA07E4}" type="presParOf" srcId="{51D59C28-45B8-4D4B-AF19-25A63347D0B7}" destId="{C9622FF4-AE69-4C4E-9251-D305E9110F90}" srcOrd="0" destOrd="0" presId="urn:microsoft.com/office/officeart/2005/8/layout/vList3#1"/>
    <dgm:cxn modelId="{DA86CD8C-7843-4253-9590-83D50ECF9A0D}" type="presParOf" srcId="{51D59C28-45B8-4D4B-AF19-25A63347D0B7}" destId="{80E80739-40C3-4865-B454-4F55D824667E}" srcOrd="1" destOrd="0" presId="urn:microsoft.com/office/officeart/2005/8/layout/vList3#1"/>
    <dgm:cxn modelId="{606F26CF-BA2C-4826-8CB1-D440DEE58B0C}" type="presParOf" srcId="{31A860AD-F792-411D-8945-34C6D70C62FD}" destId="{01FE92FC-A559-4B8A-A75D-028EF4C0A44D}" srcOrd="7" destOrd="0" presId="urn:microsoft.com/office/officeart/2005/8/layout/vList3#1"/>
    <dgm:cxn modelId="{D319A3E2-08BC-4349-9C4D-669AF6816E1C}" type="presParOf" srcId="{31A860AD-F792-411D-8945-34C6D70C62FD}" destId="{F29D2E68-D9AD-4E9F-BD2D-EA2FFE0BAC0B}" srcOrd="8" destOrd="0" presId="urn:microsoft.com/office/officeart/2005/8/layout/vList3#1"/>
    <dgm:cxn modelId="{BEE2BDED-F9B0-4948-9468-B6385C042C12}" type="presParOf" srcId="{F29D2E68-D9AD-4E9F-BD2D-EA2FFE0BAC0B}" destId="{83B85F2B-12CF-4FFF-A42B-04949488EAC9}" srcOrd="0" destOrd="0" presId="urn:microsoft.com/office/officeart/2005/8/layout/vList3#1"/>
    <dgm:cxn modelId="{9A2F3F18-B554-44B9-B1FF-50F0F08B1D1D}" type="presParOf" srcId="{F29D2E68-D9AD-4E9F-BD2D-EA2FFE0BAC0B}" destId="{474D19B3-1FE1-4076-9AE5-3EEEFE5791EE}" srcOrd="1" destOrd="0" presId="urn:microsoft.com/office/officeart/2005/8/layout/vList3#1"/>
    <dgm:cxn modelId="{D0432222-04EC-49E8-8F4F-FF2CF129CF6B}" type="presParOf" srcId="{31A860AD-F792-411D-8945-34C6D70C62FD}" destId="{B4428304-48C7-487C-AD64-840DD45B17B5}" srcOrd="9" destOrd="0" presId="urn:microsoft.com/office/officeart/2005/8/layout/vList3#1"/>
    <dgm:cxn modelId="{9E2F8EB7-EA85-4F0C-A68E-066FDCE458B3}" type="presParOf" srcId="{31A860AD-F792-411D-8945-34C6D70C62FD}" destId="{24C97269-2D71-4B4A-B384-299B0FB37AE2}" srcOrd="10" destOrd="0" presId="urn:microsoft.com/office/officeart/2005/8/layout/vList3#1"/>
    <dgm:cxn modelId="{9394870E-94A1-4F5C-9779-821B6E645AAB}" type="presParOf" srcId="{24C97269-2D71-4B4A-B384-299B0FB37AE2}" destId="{86683E37-B878-42F0-887F-0A88E7765BE5}" srcOrd="0" destOrd="0" presId="urn:microsoft.com/office/officeart/2005/8/layout/vList3#1"/>
    <dgm:cxn modelId="{6F8B448A-F730-4CB3-89EB-68F35C1B3E8C}" type="presParOf" srcId="{24C97269-2D71-4B4A-B384-299B0FB37AE2}" destId="{C5A2BEF8-6781-4A99-A173-7AD084AC3247}" srcOrd="1" destOrd="0" presId="urn:microsoft.com/office/officeart/2005/8/layout/vList3#1"/>
    <dgm:cxn modelId="{2EB51FAF-5834-46CA-8E90-CB00C158AC32}" type="presParOf" srcId="{31A860AD-F792-411D-8945-34C6D70C62FD}" destId="{B349C41D-F0BC-4A97-9FAE-8A7712366C25}" srcOrd="11" destOrd="0" presId="urn:microsoft.com/office/officeart/2005/8/layout/vList3#1"/>
    <dgm:cxn modelId="{D4860319-719D-4A69-A03F-038479D4B72B}" type="presParOf" srcId="{31A860AD-F792-411D-8945-34C6D70C62FD}" destId="{DE6AE53A-80F3-4577-9477-326B0EAE33D1}" srcOrd="12" destOrd="0" presId="urn:microsoft.com/office/officeart/2005/8/layout/vList3#1"/>
    <dgm:cxn modelId="{343E5F96-F435-453E-968D-91815046CBEE}" type="presParOf" srcId="{DE6AE53A-80F3-4577-9477-326B0EAE33D1}" destId="{0B111867-BF42-44E9-BF12-DF8D6B689100}" srcOrd="0" destOrd="0" presId="urn:microsoft.com/office/officeart/2005/8/layout/vList3#1"/>
    <dgm:cxn modelId="{BE915AC9-1316-454A-8348-901601865B6B}" type="presParOf" srcId="{DE6AE53A-80F3-4577-9477-326B0EAE33D1}" destId="{EEC121C6-33BD-41F0-A99B-1883855A89C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D4DD2A-2B41-459D-A8D9-E2E0CA67F42B}" type="doc">
      <dgm:prSet loTypeId="urn:microsoft.com/office/officeart/2005/8/layout/hList2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B1A7758-7D3C-4454-BBA2-0403B96E7E8E}">
      <dgm:prSet phldrT="[Testo]"/>
      <dgm:spPr/>
      <dgm:t>
        <a:bodyPr/>
        <a:lstStyle/>
        <a:p>
          <a:r>
            <a:rPr lang="it-IT" dirty="0" smtClean="0"/>
            <a:t>DIRETTIVE EUROPEE</a:t>
          </a:r>
          <a:endParaRPr lang="it-IT" dirty="0"/>
        </a:p>
      </dgm:t>
    </dgm:pt>
    <dgm:pt modelId="{5C4D0739-7B33-40D9-A13E-62DFE10162E2}" type="parTrans" cxnId="{D2CF58BB-07EC-429B-8641-AC296CA1CE79}">
      <dgm:prSet/>
      <dgm:spPr/>
      <dgm:t>
        <a:bodyPr/>
        <a:lstStyle/>
        <a:p>
          <a:endParaRPr lang="it-IT"/>
        </a:p>
      </dgm:t>
    </dgm:pt>
    <dgm:pt modelId="{97B254F7-2489-4356-94F0-DB9A90FCA2C0}" type="sibTrans" cxnId="{D2CF58BB-07EC-429B-8641-AC296CA1CE79}">
      <dgm:prSet/>
      <dgm:spPr/>
      <dgm:t>
        <a:bodyPr/>
        <a:lstStyle/>
        <a:p>
          <a:endParaRPr lang="it-IT"/>
        </a:p>
      </dgm:t>
    </dgm:pt>
    <dgm:pt modelId="{ACD8F30B-F5C8-4ED7-BEE0-44DD178511C5}">
      <dgm:prSet phldrT="[Testo]"/>
      <dgm:spPr/>
      <dgm:t>
        <a:bodyPr/>
        <a:lstStyle/>
        <a:p>
          <a:r>
            <a:rPr lang="it-IT" b="1" dirty="0" smtClean="0"/>
            <a:t>Libro Bianco Trasporti </a:t>
          </a:r>
          <a:r>
            <a:rPr lang="it-IT" dirty="0" smtClean="0"/>
            <a:t>(2011)</a:t>
          </a:r>
          <a:endParaRPr lang="it-IT" dirty="0"/>
        </a:p>
      </dgm:t>
    </dgm:pt>
    <dgm:pt modelId="{AB594152-3989-4DDC-9B69-BFDEF440172E}" type="parTrans" cxnId="{7804A6B6-365D-4E11-91D7-150F25602365}">
      <dgm:prSet/>
      <dgm:spPr/>
      <dgm:t>
        <a:bodyPr/>
        <a:lstStyle/>
        <a:p>
          <a:endParaRPr lang="it-IT"/>
        </a:p>
      </dgm:t>
    </dgm:pt>
    <dgm:pt modelId="{22039159-0762-4363-9D00-166F7C9A6065}" type="sibTrans" cxnId="{7804A6B6-365D-4E11-91D7-150F25602365}">
      <dgm:prSet/>
      <dgm:spPr/>
      <dgm:t>
        <a:bodyPr/>
        <a:lstStyle/>
        <a:p>
          <a:endParaRPr lang="it-IT"/>
        </a:p>
      </dgm:t>
    </dgm:pt>
    <dgm:pt modelId="{0AC5BF6A-92BD-4F9F-8C81-C14E516DE65E}">
      <dgm:prSet phldrT="[Testo]"/>
      <dgm:spPr/>
      <dgm:t>
        <a:bodyPr/>
        <a:lstStyle/>
        <a:p>
          <a:r>
            <a:rPr lang="it-IT" b="1" dirty="0" smtClean="0"/>
            <a:t>Programma infrastrutturale TEN-T </a:t>
          </a:r>
          <a:r>
            <a:rPr lang="it-IT" dirty="0" smtClean="0"/>
            <a:t>(Trans European Network-Transport)</a:t>
          </a:r>
          <a:endParaRPr lang="it-IT" dirty="0"/>
        </a:p>
      </dgm:t>
    </dgm:pt>
    <dgm:pt modelId="{A3571491-1B74-4D2A-B86D-208769422002}" type="parTrans" cxnId="{3046EF55-6D00-414C-92F6-BA7892968BF2}">
      <dgm:prSet/>
      <dgm:spPr/>
      <dgm:t>
        <a:bodyPr/>
        <a:lstStyle/>
        <a:p>
          <a:endParaRPr lang="it-IT"/>
        </a:p>
      </dgm:t>
    </dgm:pt>
    <dgm:pt modelId="{7E9D975B-BBD2-4334-AF44-1F07CCB12FBB}" type="sibTrans" cxnId="{3046EF55-6D00-414C-92F6-BA7892968BF2}">
      <dgm:prSet/>
      <dgm:spPr/>
      <dgm:t>
        <a:bodyPr/>
        <a:lstStyle/>
        <a:p>
          <a:endParaRPr lang="it-IT"/>
        </a:p>
      </dgm:t>
    </dgm:pt>
    <dgm:pt modelId="{8B0A8FC0-A0A7-43AC-8FED-0DBF8DFB7DE3}">
      <dgm:prSet phldrT="[Testo]"/>
      <dgm:spPr/>
      <dgm:t>
        <a:bodyPr/>
        <a:lstStyle/>
        <a:p>
          <a:r>
            <a:rPr lang="it-IT" dirty="0" smtClean="0"/>
            <a:t>PIANI PROVINCIALI</a:t>
          </a:r>
          <a:endParaRPr lang="it-IT" dirty="0"/>
        </a:p>
      </dgm:t>
    </dgm:pt>
    <dgm:pt modelId="{7409D561-3FB5-4B07-A28F-14D33171F050}" type="parTrans" cxnId="{C393A3B9-5503-4519-BC86-3C7C87F73E85}">
      <dgm:prSet/>
      <dgm:spPr/>
      <dgm:t>
        <a:bodyPr/>
        <a:lstStyle/>
        <a:p>
          <a:endParaRPr lang="it-IT"/>
        </a:p>
      </dgm:t>
    </dgm:pt>
    <dgm:pt modelId="{F847E4E1-147C-478F-8123-6D1BC67364B1}" type="sibTrans" cxnId="{C393A3B9-5503-4519-BC86-3C7C87F73E85}">
      <dgm:prSet/>
      <dgm:spPr/>
      <dgm:t>
        <a:bodyPr/>
        <a:lstStyle/>
        <a:p>
          <a:endParaRPr lang="it-IT"/>
        </a:p>
      </dgm:t>
    </dgm:pt>
    <dgm:pt modelId="{BFFFE964-E451-4554-BFCA-0E497257D1F3}">
      <dgm:prSet phldrT="[Testo]" custT="1"/>
      <dgm:spPr/>
      <dgm:t>
        <a:bodyPr/>
        <a:lstStyle/>
        <a:p>
          <a:r>
            <a:rPr lang="it-IT" sz="1200" b="1" dirty="0" smtClean="0"/>
            <a:t>Piano Territoriale di Coordinamento Provinciale</a:t>
          </a:r>
          <a:endParaRPr lang="it-IT" sz="1200" b="1" dirty="0"/>
        </a:p>
      </dgm:t>
    </dgm:pt>
    <dgm:pt modelId="{B31E11BA-86D6-4C08-A2D4-528571BE1EDE}" type="parTrans" cxnId="{E0A214F1-EA80-4CA8-A0C1-9D0417C64EFC}">
      <dgm:prSet/>
      <dgm:spPr/>
      <dgm:t>
        <a:bodyPr/>
        <a:lstStyle/>
        <a:p>
          <a:endParaRPr lang="it-IT"/>
        </a:p>
      </dgm:t>
    </dgm:pt>
    <dgm:pt modelId="{58F281E9-63CA-4491-ADE5-804A676ACDA6}" type="sibTrans" cxnId="{E0A214F1-EA80-4CA8-A0C1-9D0417C64EFC}">
      <dgm:prSet/>
      <dgm:spPr/>
      <dgm:t>
        <a:bodyPr/>
        <a:lstStyle/>
        <a:p>
          <a:endParaRPr lang="it-IT"/>
        </a:p>
      </dgm:t>
    </dgm:pt>
    <dgm:pt modelId="{1B076AB3-2815-40EC-B122-60229DAB24A8}">
      <dgm:prSet phldrT="[Testo]" custT="1"/>
      <dgm:spPr/>
      <dgm:t>
        <a:bodyPr/>
        <a:lstStyle/>
        <a:p>
          <a:r>
            <a:rPr lang="it-IT" sz="1200" b="1" dirty="0" smtClean="0"/>
            <a:t>Sustainable Energy Action Plan</a:t>
          </a:r>
          <a:endParaRPr lang="it-IT" sz="1200" b="1" dirty="0"/>
        </a:p>
      </dgm:t>
    </dgm:pt>
    <dgm:pt modelId="{35DB9E6D-7A2F-4EA9-84D9-C03CDC565030}" type="parTrans" cxnId="{40C790A3-AE23-4A72-9D07-44D7EDEE9EFF}">
      <dgm:prSet/>
      <dgm:spPr/>
      <dgm:t>
        <a:bodyPr/>
        <a:lstStyle/>
        <a:p>
          <a:endParaRPr lang="it-IT"/>
        </a:p>
      </dgm:t>
    </dgm:pt>
    <dgm:pt modelId="{7FF83276-C0F6-441A-BF49-C935DC8AE995}" type="sibTrans" cxnId="{40C790A3-AE23-4A72-9D07-44D7EDEE9EFF}">
      <dgm:prSet/>
      <dgm:spPr/>
      <dgm:t>
        <a:bodyPr/>
        <a:lstStyle/>
        <a:p>
          <a:endParaRPr lang="it-IT"/>
        </a:p>
      </dgm:t>
    </dgm:pt>
    <dgm:pt modelId="{DBB13709-A10E-4074-8D14-B540FC4C7518}">
      <dgm:prSet phldrT="[Testo]"/>
      <dgm:spPr/>
      <dgm:t>
        <a:bodyPr/>
        <a:lstStyle/>
        <a:p>
          <a:r>
            <a:rPr lang="it-IT" dirty="0" smtClean="0"/>
            <a:t>PIANI COMUNALI</a:t>
          </a:r>
          <a:endParaRPr lang="it-IT" dirty="0"/>
        </a:p>
      </dgm:t>
    </dgm:pt>
    <dgm:pt modelId="{4D56343F-7F64-4AFC-BAD4-F532D0975064}" type="parTrans" cxnId="{F4B63710-C5A1-4DE8-BF07-99A0F156B498}">
      <dgm:prSet/>
      <dgm:spPr/>
      <dgm:t>
        <a:bodyPr/>
        <a:lstStyle/>
        <a:p>
          <a:endParaRPr lang="it-IT"/>
        </a:p>
      </dgm:t>
    </dgm:pt>
    <dgm:pt modelId="{22D39D2C-7E07-430D-9FF8-B22A81BA3A4B}" type="sibTrans" cxnId="{F4B63710-C5A1-4DE8-BF07-99A0F156B498}">
      <dgm:prSet/>
      <dgm:spPr/>
      <dgm:t>
        <a:bodyPr/>
        <a:lstStyle/>
        <a:p>
          <a:endParaRPr lang="it-IT"/>
        </a:p>
      </dgm:t>
    </dgm:pt>
    <dgm:pt modelId="{0BE7367B-D5A5-4BA2-A88E-D98E414300A1}">
      <dgm:prSet phldrT="[Testo]" custT="1"/>
      <dgm:spPr/>
      <dgm:t>
        <a:bodyPr/>
        <a:lstStyle/>
        <a:p>
          <a:r>
            <a:rPr lang="it-IT" sz="1200" b="1" dirty="0" smtClean="0"/>
            <a:t>Piano Strutturale</a:t>
          </a:r>
          <a:endParaRPr lang="it-IT" sz="1200" b="1" dirty="0"/>
        </a:p>
      </dgm:t>
    </dgm:pt>
    <dgm:pt modelId="{C93E4BC8-E142-403F-B1F2-C390616CB873}" type="parTrans" cxnId="{EB6C713C-5E20-4F0A-9BBD-786E98B4A63D}">
      <dgm:prSet/>
      <dgm:spPr/>
      <dgm:t>
        <a:bodyPr/>
        <a:lstStyle/>
        <a:p>
          <a:endParaRPr lang="it-IT"/>
        </a:p>
      </dgm:t>
    </dgm:pt>
    <dgm:pt modelId="{9C1E4F34-D3FA-4CFD-BD55-410763E32335}" type="sibTrans" cxnId="{EB6C713C-5E20-4F0A-9BBD-786E98B4A63D}">
      <dgm:prSet/>
      <dgm:spPr/>
      <dgm:t>
        <a:bodyPr/>
        <a:lstStyle/>
        <a:p>
          <a:endParaRPr lang="it-IT"/>
        </a:p>
      </dgm:t>
    </dgm:pt>
    <dgm:pt modelId="{4B92E82E-D319-404A-B997-437B3EDE0BC3}">
      <dgm:prSet phldrT="[Testo]" custT="1"/>
      <dgm:spPr/>
      <dgm:t>
        <a:bodyPr/>
        <a:lstStyle/>
        <a:p>
          <a:r>
            <a:rPr lang="it-IT" sz="1200" b="1" dirty="0" smtClean="0"/>
            <a:t>Piano Strategico</a:t>
          </a:r>
          <a:endParaRPr lang="it-IT" sz="1200" b="1" dirty="0"/>
        </a:p>
      </dgm:t>
    </dgm:pt>
    <dgm:pt modelId="{0EE362F5-D9B9-4DB3-9F45-1F320014FFA1}" type="parTrans" cxnId="{4B321A04-0788-4E00-90D3-D7C7EE60DEBB}">
      <dgm:prSet/>
      <dgm:spPr/>
      <dgm:t>
        <a:bodyPr/>
        <a:lstStyle/>
        <a:p>
          <a:endParaRPr lang="it-IT"/>
        </a:p>
      </dgm:t>
    </dgm:pt>
    <dgm:pt modelId="{8D5FD371-A40D-4638-BD36-995C72153131}" type="sibTrans" cxnId="{4B321A04-0788-4E00-90D3-D7C7EE60DEBB}">
      <dgm:prSet/>
      <dgm:spPr/>
      <dgm:t>
        <a:bodyPr/>
        <a:lstStyle/>
        <a:p>
          <a:endParaRPr lang="it-IT"/>
        </a:p>
      </dgm:t>
    </dgm:pt>
    <dgm:pt modelId="{EF85E667-D89B-4C82-8220-CDD10F7247E2}">
      <dgm:prSet/>
      <dgm:spPr/>
      <dgm:t>
        <a:bodyPr/>
        <a:lstStyle/>
        <a:p>
          <a:endParaRPr lang="it-IT"/>
        </a:p>
      </dgm:t>
    </dgm:pt>
    <dgm:pt modelId="{DBF89004-9EFE-4962-B15E-EF431586A6D0}" type="parTrans" cxnId="{584DDE73-EF2C-4E41-A141-98FD4120A6F5}">
      <dgm:prSet/>
      <dgm:spPr/>
      <dgm:t>
        <a:bodyPr/>
        <a:lstStyle/>
        <a:p>
          <a:endParaRPr lang="it-IT"/>
        </a:p>
      </dgm:t>
    </dgm:pt>
    <dgm:pt modelId="{5507276F-3845-44B3-A7CA-681D0CB386C4}" type="sibTrans" cxnId="{584DDE73-EF2C-4E41-A141-98FD4120A6F5}">
      <dgm:prSet/>
      <dgm:spPr/>
      <dgm:t>
        <a:bodyPr/>
        <a:lstStyle/>
        <a:p>
          <a:endParaRPr lang="it-IT"/>
        </a:p>
      </dgm:t>
    </dgm:pt>
    <dgm:pt modelId="{FE6E2D7E-45BB-4D1C-A90F-32E6DFEA95D9}">
      <dgm:prSet/>
      <dgm:spPr/>
      <dgm:t>
        <a:bodyPr/>
        <a:lstStyle/>
        <a:p>
          <a:endParaRPr lang="it-IT"/>
        </a:p>
      </dgm:t>
    </dgm:pt>
    <dgm:pt modelId="{4DAC33D6-60B7-4278-9BF1-0B2DDB92691A}" type="parTrans" cxnId="{999570FD-DDAD-4245-9E70-F43EC09791E7}">
      <dgm:prSet/>
      <dgm:spPr/>
      <dgm:t>
        <a:bodyPr/>
        <a:lstStyle/>
        <a:p>
          <a:endParaRPr lang="it-IT"/>
        </a:p>
      </dgm:t>
    </dgm:pt>
    <dgm:pt modelId="{D6FE437F-4954-46FE-8474-6C98197570B2}" type="sibTrans" cxnId="{999570FD-DDAD-4245-9E70-F43EC09791E7}">
      <dgm:prSet/>
      <dgm:spPr/>
      <dgm:t>
        <a:bodyPr/>
        <a:lstStyle/>
        <a:p>
          <a:endParaRPr lang="it-IT"/>
        </a:p>
      </dgm:t>
    </dgm:pt>
    <dgm:pt modelId="{7871A7A0-E751-47EF-8031-44696045B6AC}">
      <dgm:prSet phldrT="[Testo]"/>
      <dgm:spPr/>
      <dgm:t>
        <a:bodyPr/>
        <a:lstStyle/>
        <a:p>
          <a:r>
            <a:rPr lang="it-IT" b="1" dirty="0" smtClean="0"/>
            <a:t>Urban Mobility Package </a:t>
          </a:r>
          <a:r>
            <a:rPr lang="it-IT" dirty="0" smtClean="0"/>
            <a:t>del 2013 “Verso una mobilità urbana competitiva ed </a:t>
          </a:r>
          <a:r>
            <a:rPr lang="pt-BR" dirty="0" smtClean="0"/>
            <a:t>efficiente” (COM (2013) 913 final</a:t>
          </a:r>
          <a:endParaRPr lang="it-IT" dirty="0"/>
        </a:p>
      </dgm:t>
    </dgm:pt>
    <dgm:pt modelId="{70A695BE-5C9F-4275-98EA-A70349F8FEAF}" type="parTrans" cxnId="{A5EF2ED0-D993-4770-8A07-945A1CF7DCD6}">
      <dgm:prSet/>
      <dgm:spPr/>
      <dgm:t>
        <a:bodyPr/>
        <a:lstStyle/>
        <a:p>
          <a:endParaRPr lang="it-IT"/>
        </a:p>
      </dgm:t>
    </dgm:pt>
    <dgm:pt modelId="{DDB902E5-3BB3-4775-975D-6B74FA1EB01B}" type="sibTrans" cxnId="{A5EF2ED0-D993-4770-8A07-945A1CF7DCD6}">
      <dgm:prSet/>
      <dgm:spPr/>
      <dgm:t>
        <a:bodyPr/>
        <a:lstStyle/>
        <a:p>
          <a:endParaRPr lang="it-IT"/>
        </a:p>
      </dgm:t>
    </dgm:pt>
    <dgm:pt modelId="{6EF4C374-1F40-44E1-80B2-596055AA30D5}">
      <dgm:prSet phldrT="[Testo]"/>
      <dgm:spPr/>
      <dgm:t>
        <a:bodyPr/>
        <a:lstStyle/>
        <a:p>
          <a:r>
            <a:rPr lang="it-IT" b="1" dirty="0" smtClean="0"/>
            <a:t>Patto di Amsterdam </a:t>
          </a:r>
          <a:r>
            <a:rPr lang="it-IT" dirty="0" smtClean="0"/>
            <a:t>(2016)</a:t>
          </a:r>
          <a:endParaRPr lang="it-IT" dirty="0"/>
        </a:p>
      </dgm:t>
    </dgm:pt>
    <dgm:pt modelId="{ABDB36C7-2C75-49B6-91E1-C649AB4B47CC}" type="parTrans" cxnId="{0561293C-6453-4039-B65C-AB4985BE21D8}">
      <dgm:prSet/>
      <dgm:spPr/>
      <dgm:t>
        <a:bodyPr/>
        <a:lstStyle/>
        <a:p>
          <a:endParaRPr lang="it-IT"/>
        </a:p>
      </dgm:t>
    </dgm:pt>
    <dgm:pt modelId="{093E8216-8EDC-47B1-A551-14C87E7B76AA}" type="sibTrans" cxnId="{0561293C-6453-4039-B65C-AB4985BE21D8}">
      <dgm:prSet/>
      <dgm:spPr/>
      <dgm:t>
        <a:bodyPr/>
        <a:lstStyle/>
        <a:p>
          <a:endParaRPr lang="it-IT"/>
        </a:p>
      </dgm:t>
    </dgm:pt>
    <dgm:pt modelId="{23A049CD-F6B3-4FA4-9C04-C01DE4B246E8}">
      <dgm:prSet phldrT="[Testo]"/>
      <dgm:spPr/>
      <dgm:t>
        <a:bodyPr/>
        <a:lstStyle/>
        <a:p>
          <a:r>
            <a:rPr lang="it-IT" b="1" dirty="0" smtClean="0"/>
            <a:t>Europa 2020</a:t>
          </a:r>
          <a:endParaRPr lang="it-IT" b="1" dirty="0"/>
        </a:p>
      </dgm:t>
    </dgm:pt>
    <dgm:pt modelId="{5607BD7E-591C-4596-A3BE-7108E016ED3D}" type="parTrans" cxnId="{F96CB36C-7342-423B-B7A4-838DD32B7F63}">
      <dgm:prSet/>
      <dgm:spPr/>
      <dgm:t>
        <a:bodyPr/>
        <a:lstStyle/>
        <a:p>
          <a:endParaRPr lang="it-IT"/>
        </a:p>
      </dgm:t>
    </dgm:pt>
    <dgm:pt modelId="{E34AA86D-1B14-4C08-B74E-E88FC20C95CB}" type="sibTrans" cxnId="{F96CB36C-7342-423B-B7A4-838DD32B7F63}">
      <dgm:prSet/>
      <dgm:spPr/>
      <dgm:t>
        <a:bodyPr/>
        <a:lstStyle/>
        <a:p>
          <a:endParaRPr lang="it-IT"/>
        </a:p>
      </dgm:t>
    </dgm:pt>
    <dgm:pt modelId="{FDC5649D-5AD0-4EA7-9BF3-DE149D2C1927}">
      <dgm:prSet phldrT="[Testo]"/>
      <dgm:spPr/>
      <dgm:t>
        <a:bodyPr/>
        <a:lstStyle/>
        <a:p>
          <a:r>
            <a:rPr lang="it-IT" dirty="0" smtClean="0"/>
            <a:t>Direttiva del Presidente del Consiglio dei Ministri 16 marzo 2018: “</a:t>
          </a:r>
          <a:r>
            <a:rPr lang="it-IT" b="1" dirty="0" smtClean="0"/>
            <a:t>Indirizzi per l'attuazione dell'Agenda 2030</a:t>
          </a:r>
          <a:r>
            <a:rPr lang="it-IT" dirty="0" smtClean="0"/>
            <a:t> delle Nazioni Unite e della Strategia nazionale per lo sviluppo sostenibile” AGENDA 2030</a:t>
          </a:r>
          <a:endParaRPr lang="it-IT" dirty="0"/>
        </a:p>
      </dgm:t>
    </dgm:pt>
    <dgm:pt modelId="{958836B7-8652-4204-B491-DA380A0C1145}" type="parTrans" cxnId="{CE90B5A7-ED6F-47C5-8623-8EE2B1951529}">
      <dgm:prSet/>
      <dgm:spPr/>
      <dgm:t>
        <a:bodyPr/>
        <a:lstStyle/>
        <a:p>
          <a:endParaRPr lang="it-IT"/>
        </a:p>
      </dgm:t>
    </dgm:pt>
    <dgm:pt modelId="{EB447C88-DC0B-4188-985F-C09C4E1C2B2E}" type="sibTrans" cxnId="{CE90B5A7-ED6F-47C5-8623-8EE2B1951529}">
      <dgm:prSet/>
      <dgm:spPr/>
      <dgm:t>
        <a:bodyPr/>
        <a:lstStyle/>
        <a:p>
          <a:endParaRPr lang="it-IT"/>
        </a:p>
      </dgm:t>
    </dgm:pt>
    <dgm:pt modelId="{6D237481-C8B4-467D-AAF4-F2A7B9247456}">
      <dgm:prSet custT="1"/>
      <dgm:spPr/>
      <dgm:t>
        <a:bodyPr/>
        <a:lstStyle/>
        <a:p>
          <a:r>
            <a:rPr lang="it-IT" sz="1200" b="1" dirty="0" smtClean="0"/>
            <a:t>Piano Nazionali di Sicurezza Stradale </a:t>
          </a:r>
          <a:r>
            <a:rPr lang="it-IT" sz="1200" dirty="0" smtClean="0"/>
            <a:t>(bozza) – Orizzonte 2020</a:t>
          </a:r>
          <a:endParaRPr lang="it-IT" sz="1200" dirty="0"/>
        </a:p>
      </dgm:t>
    </dgm:pt>
    <dgm:pt modelId="{C74AEA4A-ABBE-477D-9149-DF88C1C010EE}" type="parTrans" cxnId="{9414237A-0E7D-4BDE-9AF1-90EA10B6258A}">
      <dgm:prSet/>
      <dgm:spPr/>
      <dgm:t>
        <a:bodyPr/>
        <a:lstStyle/>
        <a:p>
          <a:endParaRPr lang="it-IT"/>
        </a:p>
      </dgm:t>
    </dgm:pt>
    <dgm:pt modelId="{8607464E-CF35-4BBA-AACF-E371C56B8B69}" type="sibTrans" cxnId="{9414237A-0E7D-4BDE-9AF1-90EA10B6258A}">
      <dgm:prSet/>
      <dgm:spPr/>
      <dgm:t>
        <a:bodyPr/>
        <a:lstStyle/>
        <a:p>
          <a:endParaRPr lang="it-IT"/>
        </a:p>
      </dgm:t>
    </dgm:pt>
    <dgm:pt modelId="{C4E9676D-733F-4B76-BEAE-8825B909F30C}">
      <dgm:prSet custT="1"/>
      <dgm:spPr/>
      <dgm:t>
        <a:bodyPr/>
        <a:lstStyle/>
        <a:p>
          <a:r>
            <a:rPr lang="it-IT" sz="1200" b="1" dirty="0" smtClean="0"/>
            <a:t>Connettere Italia </a:t>
          </a:r>
          <a:r>
            <a:rPr lang="it-IT" sz="1200" dirty="0" smtClean="0"/>
            <a:t>Approvato dal Consiglio dei Ministri l’11/04/2017</a:t>
          </a:r>
          <a:endParaRPr lang="it-IT" sz="1200" dirty="0"/>
        </a:p>
      </dgm:t>
    </dgm:pt>
    <dgm:pt modelId="{F071DCF5-8DAA-4144-A610-1CA8C8656434}" type="parTrans" cxnId="{41AA4B21-157F-43C9-9B61-7DA542542908}">
      <dgm:prSet/>
      <dgm:spPr/>
      <dgm:t>
        <a:bodyPr/>
        <a:lstStyle/>
        <a:p>
          <a:endParaRPr lang="it-IT"/>
        </a:p>
      </dgm:t>
    </dgm:pt>
    <dgm:pt modelId="{22AEFA5D-118B-416D-AAB3-E56FF00A1D5A}" type="sibTrans" cxnId="{41AA4B21-157F-43C9-9B61-7DA542542908}">
      <dgm:prSet/>
      <dgm:spPr/>
      <dgm:t>
        <a:bodyPr/>
        <a:lstStyle/>
        <a:p>
          <a:endParaRPr lang="it-IT"/>
        </a:p>
      </dgm:t>
    </dgm:pt>
    <dgm:pt modelId="{ABC373F6-B071-4DDB-BB94-444D870271AF}">
      <dgm:prSet custT="1"/>
      <dgm:spPr/>
      <dgm:t>
        <a:bodyPr/>
        <a:lstStyle/>
        <a:p>
          <a:r>
            <a:rPr lang="it-IT" sz="1200" b="1" dirty="0" smtClean="0"/>
            <a:t>Piano d’Azione dell’Efficienza Energetica 2017</a:t>
          </a:r>
          <a:endParaRPr lang="it-IT" sz="1200" b="1" dirty="0"/>
        </a:p>
      </dgm:t>
    </dgm:pt>
    <dgm:pt modelId="{0F75A76B-5840-4469-B7C8-D8A4941DEBCC}" type="parTrans" cxnId="{2BEDD31B-E6D6-4A82-8E19-7D017E5B2F33}">
      <dgm:prSet/>
      <dgm:spPr/>
      <dgm:t>
        <a:bodyPr/>
        <a:lstStyle/>
        <a:p>
          <a:endParaRPr lang="it-IT"/>
        </a:p>
      </dgm:t>
    </dgm:pt>
    <dgm:pt modelId="{4E4E4F80-F0E4-4EB1-B380-7F4D046A9612}" type="sibTrans" cxnId="{2BEDD31B-E6D6-4A82-8E19-7D017E5B2F33}">
      <dgm:prSet/>
      <dgm:spPr/>
      <dgm:t>
        <a:bodyPr/>
        <a:lstStyle/>
        <a:p>
          <a:endParaRPr lang="it-IT"/>
        </a:p>
      </dgm:t>
    </dgm:pt>
    <dgm:pt modelId="{496BE25B-3F22-4FF2-AA70-5D6ED3523794}">
      <dgm:prSet custT="1"/>
      <dgm:spPr/>
      <dgm:t>
        <a:bodyPr/>
        <a:lstStyle/>
        <a:p>
          <a:r>
            <a:rPr lang="it-IT" sz="1200" b="1" dirty="0" smtClean="0"/>
            <a:t>Piano Energetico Regionale</a:t>
          </a:r>
          <a:endParaRPr lang="it-IT" sz="1200" b="1" dirty="0"/>
        </a:p>
      </dgm:t>
    </dgm:pt>
    <dgm:pt modelId="{524E00B0-B141-4A59-9D54-9F153F2E6622}" type="parTrans" cxnId="{0DD7AFB1-C723-4011-AB49-FA978C371476}">
      <dgm:prSet/>
      <dgm:spPr/>
      <dgm:t>
        <a:bodyPr/>
        <a:lstStyle/>
        <a:p>
          <a:endParaRPr lang="it-IT"/>
        </a:p>
      </dgm:t>
    </dgm:pt>
    <dgm:pt modelId="{1C08BA25-2723-4B2C-9BCA-43FEB5FE9D33}" type="sibTrans" cxnId="{0DD7AFB1-C723-4011-AB49-FA978C371476}">
      <dgm:prSet/>
      <dgm:spPr/>
      <dgm:t>
        <a:bodyPr/>
        <a:lstStyle/>
        <a:p>
          <a:endParaRPr lang="it-IT"/>
        </a:p>
      </dgm:t>
    </dgm:pt>
    <dgm:pt modelId="{1444C3A9-29AE-4C48-8E42-08D77C7C64C9}">
      <dgm:prSet custT="1"/>
      <dgm:spPr/>
      <dgm:t>
        <a:bodyPr/>
        <a:lstStyle/>
        <a:p>
          <a:r>
            <a:rPr lang="it-IT" sz="1200" b="1" dirty="0" smtClean="0"/>
            <a:t>Piano di Riprogrammazione dei Servizi TPL</a:t>
          </a:r>
          <a:endParaRPr lang="it-IT" sz="1200" b="1" dirty="0"/>
        </a:p>
      </dgm:t>
    </dgm:pt>
    <dgm:pt modelId="{D0CE1C27-068D-4B2B-86E0-024BDDCC4217}" type="parTrans" cxnId="{C08A0CF2-EB2C-40F0-9509-5608C34603C0}">
      <dgm:prSet/>
      <dgm:spPr/>
      <dgm:t>
        <a:bodyPr/>
        <a:lstStyle/>
        <a:p>
          <a:endParaRPr lang="it-IT"/>
        </a:p>
      </dgm:t>
    </dgm:pt>
    <dgm:pt modelId="{22BC121C-C56D-4F99-A54A-B39FD106270D}" type="sibTrans" cxnId="{C08A0CF2-EB2C-40F0-9509-5608C34603C0}">
      <dgm:prSet/>
      <dgm:spPr/>
      <dgm:t>
        <a:bodyPr/>
        <a:lstStyle/>
        <a:p>
          <a:endParaRPr lang="it-IT"/>
        </a:p>
      </dgm:t>
    </dgm:pt>
    <dgm:pt modelId="{B4990BD7-7AC3-45C7-B28D-B1D12C304CA7}">
      <dgm:prSet phldrT="[Testo]"/>
      <dgm:spPr/>
      <dgm:t>
        <a:bodyPr/>
        <a:lstStyle/>
        <a:p>
          <a:r>
            <a:rPr lang="it-IT" b="1" dirty="0" smtClean="0"/>
            <a:t>Piano d’azione sulla mobilità urbana </a:t>
          </a:r>
          <a:r>
            <a:rPr lang="pt-BR" dirty="0" smtClean="0"/>
            <a:t>Com (2009) 490 del 30.9.2009</a:t>
          </a:r>
          <a:endParaRPr lang="it-IT" dirty="0"/>
        </a:p>
      </dgm:t>
    </dgm:pt>
    <dgm:pt modelId="{964D72F6-E2EC-4FDA-89A5-0864FE553FC5}" type="parTrans" cxnId="{07369365-4B15-4AFA-AF8E-E99DC1C034A2}">
      <dgm:prSet/>
      <dgm:spPr/>
      <dgm:t>
        <a:bodyPr/>
        <a:lstStyle/>
        <a:p>
          <a:endParaRPr lang="it-IT"/>
        </a:p>
      </dgm:t>
    </dgm:pt>
    <dgm:pt modelId="{E0D89271-B5AF-48C1-8345-D1C760ECEAE5}" type="sibTrans" cxnId="{07369365-4B15-4AFA-AF8E-E99DC1C034A2}">
      <dgm:prSet/>
      <dgm:spPr/>
      <dgm:t>
        <a:bodyPr/>
        <a:lstStyle/>
        <a:p>
          <a:endParaRPr lang="it-IT"/>
        </a:p>
      </dgm:t>
    </dgm:pt>
    <dgm:pt modelId="{D61F01CE-A0A0-4FE5-995C-07ABF2FD6DE4}">
      <dgm:prSet custT="1"/>
      <dgm:spPr/>
      <dgm:t>
        <a:bodyPr/>
        <a:lstStyle/>
        <a:p>
          <a:r>
            <a:rPr lang="it-IT" sz="1200" b="1" dirty="0" smtClean="0"/>
            <a:t>Quadro di Riferimento Regionale</a:t>
          </a:r>
          <a:endParaRPr lang="it-IT" sz="1200" b="1" dirty="0"/>
        </a:p>
      </dgm:t>
    </dgm:pt>
    <dgm:pt modelId="{4691FD51-F5E5-4D54-9F87-1359C3476918}" type="parTrans" cxnId="{71DABE33-9D53-457D-8E40-7E6CD36C1F15}">
      <dgm:prSet/>
      <dgm:spPr/>
      <dgm:t>
        <a:bodyPr/>
        <a:lstStyle/>
        <a:p>
          <a:endParaRPr lang="it-IT"/>
        </a:p>
      </dgm:t>
    </dgm:pt>
    <dgm:pt modelId="{F8FDFD41-C593-40EC-8B06-751A5BBF6CF7}" type="sibTrans" cxnId="{71DABE33-9D53-457D-8E40-7E6CD36C1F15}">
      <dgm:prSet/>
      <dgm:spPr/>
      <dgm:t>
        <a:bodyPr/>
        <a:lstStyle/>
        <a:p>
          <a:endParaRPr lang="it-IT"/>
        </a:p>
      </dgm:t>
    </dgm:pt>
    <dgm:pt modelId="{E93A0123-FC02-4C87-81C4-7FA925A8BB52}">
      <dgm:prSet custT="1"/>
      <dgm:spPr/>
      <dgm:t>
        <a:bodyPr/>
        <a:lstStyle/>
        <a:p>
          <a:r>
            <a:rPr lang="it-IT" sz="1200" b="1" dirty="0" smtClean="0"/>
            <a:t>Piano di Risanamento e Tutela della Qualità dell'Aria</a:t>
          </a:r>
          <a:endParaRPr lang="it-IT" sz="1200" b="1" dirty="0"/>
        </a:p>
      </dgm:t>
    </dgm:pt>
    <dgm:pt modelId="{5026A4D8-383D-42D5-91C0-1650D2AA95E4}" type="parTrans" cxnId="{1DE93968-1AC4-48F0-8D6B-E7D31EC6EEC8}">
      <dgm:prSet/>
      <dgm:spPr/>
      <dgm:t>
        <a:bodyPr/>
        <a:lstStyle/>
        <a:p>
          <a:endParaRPr lang="it-IT"/>
        </a:p>
      </dgm:t>
    </dgm:pt>
    <dgm:pt modelId="{75206929-53ED-4DC4-82D2-C3F8F8976642}" type="sibTrans" cxnId="{1DE93968-1AC4-48F0-8D6B-E7D31EC6EEC8}">
      <dgm:prSet/>
      <dgm:spPr/>
      <dgm:t>
        <a:bodyPr/>
        <a:lstStyle/>
        <a:p>
          <a:endParaRPr lang="it-IT"/>
        </a:p>
      </dgm:t>
    </dgm:pt>
    <dgm:pt modelId="{98B4F8CF-1227-4736-A0C5-621612639637}">
      <dgm:prSet custT="1"/>
      <dgm:spPr/>
      <dgm:t>
        <a:bodyPr/>
        <a:lstStyle/>
        <a:p>
          <a:r>
            <a:rPr lang="it-IT" sz="1200" b="1" dirty="0" smtClean="0"/>
            <a:t>Piano Regionale Integrato dei Trasporti</a:t>
          </a:r>
          <a:endParaRPr lang="it-IT" sz="1200" b="1" dirty="0"/>
        </a:p>
      </dgm:t>
    </dgm:pt>
    <dgm:pt modelId="{4F4566E7-F098-4209-AEA8-E1BDBE2B49DF}" type="parTrans" cxnId="{9484A7D5-930C-4F9A-B8B1-F684902A5AA1}">
      <dgm:prSet/>
      <dgm:spPr/>
      <dgm:t>
        <a:bodyPr/>
        <a:lstStyle/>
        <a:p>
          <a:endParaRPr lang="it-IT"/>
        </a:p>
      </dgm:t>
    </dgm:pt>
    <dgm:pt modelId="{8D5EF8A7-6DAF-4BE4-88D9-8E54C8C7D9C2}" type="sibTrans" cxnId="{9484A7D5-930C-4F9A-B8B1-F684902A5AA1}">
      <dgm:prSet/>
      <dgm:spPr/>
      <dgm:t>
        <a:bodyPr/>
        <a:lstStyle/>
        <a:p>
          <a:endParaRPr lang="it-IT"/>
        </a:p>
      </dgm:t>
    </dgm:pt>
    <dgm:pt modelId="{CEA208AF-D09A-43D0-86C4-DC9F1168000A}">
      <dgm:prSet phldrT="[Testo]" custT="1"/>
      <dgm:spPr/>
      <dgm:t>
        <a:bodyPr/>
        <a:lstStyle/>
        <a:p>
          <a:r>
            <a:rPr lang="it-IT" sz="1200" b="1" dirty="0" smtClean="0"/>
            <a:t>Piano di Bacino del Trasporto Pubblico Locale</a:t>
          </a:r>
          <a:endParaRPr lang="it-IT" sz="1200" b="1" dirty="0"/>
        </a:p>
      </dgm:t>
    </dgm:pt>
    <dgm:pt modelId="{49676369-3526-4E94-A05B-63B6FCC86B4E}" type="parTrans" cxnId="{D7D2BABF-CDCC-4D0C-9EBA-48A5E7FEC1C2}">
      <dgm:prSet/>
      <dgm:spPr/>
      <dgm:t>
        <a:bodyPr/>
        <a:lstStyle/>
        <a:p>
          <a:endParaRPr lang="it-IT"/>
        </a:p>
      </dgm:t>
    </dgm:pt>
    <dgm:pt modelId="{349BCCA8-0BA9-417F-B879-CF6C86EAD64F}" type="sibTrans" cxnId="{D7D2BABF-CDCC-4D0C-9EBA-48A5E7FEC1C2}">
      <dgm:prSet/>
      <dgm:spPr/>
      <dgm:t>
        <a:bodyPr/>
        <a:lstStyle/>
        <a:p>
          <a:endParaRPr lang="it-IT"/>
        </a:p>
      </dgm:t>
    </dgm:pt>
    <dgm:pt modelId="{3F6A5D2E-89B0-4486-9595-70371D1018A7}">
      <dgm:prSet phldrT="[Testo]"/>
      <dgm:spPr/>
      <dgm:t>
        <a:bodyPr/>
        <a:lstStyle/>
        <a:p>
          <a:endParaRPr lang="it-IT" sz="800" dirty="0"/>
        </a:p>
      </dgm:t>
    </dgm:pt>
    <dgm:pt modelId="{8EC1305F-6446-4970-AF6E-756300C6E012}" type="parTrans" cxnId="{32AE27CD-7A4F-4224-A6FB-2A011E4E89FB}">
      <dgm:prSet/>
      <dgm:spPr/>
      <dgm:t>
        <a:bodyPr/>
        <a:lstStyle/>
        <a:p>
          <a:endParaRPr lang="it-IT"/>
        </a:p>
      </dgm:t>
    </dgm:pt>
    <dgm:pt modelId="{E407CE84-2934-48A4-9BA8-85C29922AA9C}" type="sibTrans" cxnId="{32AE27CD-7A4F-4224-A6FB-2A011E4E89FB}">
      <dgm:prSet/>
      <dgm:spPr/>
      <dgm:t>
        <a:bodyPr/>
        <a:lstStyle/>
        <a:p>
          <a:endParaRPr lang="it-IT"/>
        </a:p>
      </dgm:t>
    </dgm:pt>
    <dgm:pt modelId="{21AE1DD0-9411-4330-9D2C-5A13701A1CB7}">
      <dgm:prSet phldrT="[Testo]" custT="1"/>
      <dgm:spPr/>
      <dgm:t>
        <a:bodyPr/>
        <a:lstStyle/>
        <a:p>
          <a:r>
            <a:rPr lang="it-IT" sz="1200" b="1" dirty="0" smtClean="0"/>
            <a:t>Piano di Ricostruzione</a:t>
          </a:r>
          <a:endParaRPr lang="it-IT" sz="1200" b="1" dirty="0"/>
        </a:p>
      </dgm:t>
    </dgm:pt>
    <dgm:pt modelId="{94A36C9B-D980-4C52-8AB2-98BA9E35561E}" type="parTrans" cxnId="{7D6545CA-031B-4C07-9A5E-B0E18F29724C}">
      <dgm:prSet/>
      <dgm:spPr/>
      <dgm:t>
        <a:bodyPr/>
        <a:lstStyle/>
        <a:p>
          <a:endParaRPr lang="it-IT"/>
        </a:p>
      </dgm:t>
    </dgm:pt>
    <dgm:pt modelId="{44F74D41-88D6-424B-8639-15464346F359}" type="sibTrans" cxnId="{7D6545CA-031B-4C07-9A5E-B0E18F29724C}">
      <dgm:prSet/>
      <dgm:spPr/>
      <dgm:t>
        <a:bodyPr/>
        <a:lstStyle/>
        <a:p>
          <a:endParaRPr lang="it-IT"/>
        </a:p>
      </dgm:t>
    </dgm:pt>
    <dgm:pt modelId="{F05D5D2F-8144-441A-8ACE-41746FAB50FA}">
      <dgm:prSet phldrT="[Testo]" custT="1"/>
      <dgm:spPr/>
      <dgm:t>
        <a:bodyPr/>
        <a:lstStyle/>
        <a:p>
          <a:r>
            <a:rPr lang="it-IT" sz="1200" b="1" dirty="0" smtClean="0"/>
            <a:t>Piano Urbano della Mobilità</a:t>
          </a:r>
          <a:endParaRPr lang="it-IT" sz="1200" b="1" dirty="0"/>
        </a:p>
      </dgm:t>
    </dgm:pt>
    <dgm:pt modelId="{5FDA2872-3591-4D21-99BB-E63137BF33AA}" type="parTrans" cxnId="{7A0E6549-76D5-43A5-B3E8-7E6EF73020A5}">
      <dgm:prSet/>
      <dgm:spPr/>
      <dgm:t>
        <a:bodyPr/>
        <a:lstStyle/>
        <a:p>
          <a:endParaRPr lang="it-IT"/>
        </a:p>
      </dgm:t>
    </dgm:pt>
    <dgm:pt modelId="{1B0E43C3-6D3B-4724-BFDA-A1A01ABD102B}" type="sibTrans" cxnId="{7A0E6549-76D5-43A5-B3E8-7E6EF73020A5}">
      <dgm:prSet/>
      <dgm:spPr/>
      <dgm:t>
        <a:bodyPr/>
        <a:lstStyle/>
        <a:p>
          <a:endParaRPr lang="it-IT"/>
        </a:p>
      </dgm:t>
    </dgm:pt>
    <dgm:pt modelId="{D3EFD477-BFED-4F44-8A95-BB017ED2F819}">
      <dgm:prSet phldrT="[Testo]" custT="1"/>
      <dgm:spPr/>
      <dgm:t>
        <a:bodyPr/>
        <a:lstStyle/>
        <a:p>
          <a:r>
            <a:rPr lang="it-IT" sz="1200" b="1" dirty="0" smtClean="0"/>
            <a:t>Piano di Emergenza Comunale</a:t>
          </a:r>
          <a:endParaRPr lang="it-IT" sz="1200" b="1" dirty="0"/>
        </a:p>
      </dgm:t>
    </dgm:pt>
    <dgm:pt modelId="{583F2AFC-767A-462A-9955-8753E234D44F}" type="parTrans" cxnId="{B207FB33-B19E-46E2-83E1-AF19062736B6}">
      <dgm:prSet/>
      <dgm:spPr/>
      <dgm:t>
        <a:bodyPr/>
        <a:lstStyle/>
        <a:p>
          <a:endParaRPr lang="it-IT"/>
        </a:p>
      </dgm:t>
    </dgm:pt>
    <dgm:pt modelId="{D92CB7F7-1BCD-4C2C-AC79-B1E65996A9CC}" type="sibTrans" cxnId="{B207FB33-B19E-46E2-83E1-AF19062736B6}">
      <dgm:prSet/>
      <dgm:spPr/>
      <dgm:t>
        <a:bodyPr/>
        <a:lstStyle/>
        <a:p>
          <a:endParaRPr lang="it-IT"/>
        </a:p>
      </dgm:t>
    </dgm:pt>
    <dgm:pt modelId="{9D64F167-CE60-4BE6-93BE-8484D79C68A2}">
      <dgm:prSet phldrT="[Testo]" custT="1"/>
      <dgm:spPr/>
      <dgm:t>
        <a:bodyPr/>
        <a:lstStyle/>
        <a:p>
          <a:r>
            <a:rPr lang="it-IT" sz="1200" b="1" dirty="0" smtClean="0"/>
            <a:t>Documento Preliminare del Nuovo PRG</a:t>
          </a:r>
          <a:endParaRPr lang="it-IT" sz="1200" b="1" dirty="0"/>
        </a:p>
      </dgm:t>
    </dgm:pt>
    <dgm:pt modelId="{0436C8E6-08B6-44B4-BD05-A0CCFF5A2D8C}" type="parTrans" cxnId="{2F244398-EF02-44A6-B25C-55DE577E1E19}">
      <dgm:prSet/>
      <dgm:spPr/>
      <dgm:t>
        <a:bodyPr/>
        <a:lstStyle/>
        <a:p>
          <a:endParaRPr lang="it-IT"/>
        </a:p>
      </dgm:t>
    </dgm:pt>
    <dgm:pt modelId="{6CB253AE-1998-479D-A4F1-7463A4401647}" type="sibTrans" cxnId="{2F244398-EF02-44A6-B25C-55DE577E1E19}">
      <dgm:prSet/>
      <dgm:spPr/>
      <dgm:t>
        <a:bodyPr/>
        <a:lstStyle/>
        <a:p>
          <a:endParaRPr lang="it-IT"/>
        </a:p>
      </dgm:t>
    </dgm:pt>
    <dgm:pt modelId="{154A8C70-C0BC-4E31-8F10-CFB445F72FA6}" type="pres">
      <dgm:prSet presAssocID="{76D4DD2A-2B41-459D-A8D9-E2E0CA67F42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97D00DE-B1EC-418B-89AA-C47E62DCFCD7}" type="pres">
      <dgm:prSet presAssocID="{CB1A7758-7D3C-4454-BBA2-0403B96E7E8E}" presName="compositeNode" presStyleCnt="0">
        <dgm:presLayoutVars>
          <dgm:bulletEnabled val="1"/>
        </dgm:presLayoutVars>
      </dgm:prSet>
      <dgm:spPr/>
    </dgm:pt>
    <dgm:pt modelId="{3F5E85DD-ACCE-4868-A0E9-C41D9D3A5612}" type="pres">
      <dgm:prSet presAssocID="{CB1A7758-7D3C-4454-BBA2-0403B96E7E8E}" presName="image" presStyleLbl="fgImgPlac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02" t="18135" r="2202" b="18135"/>
          </a:stretch>
        </a:blipFill>
        <a:ln>
          <a:noFill/>
        </a:ln>
      </dgm:spPr>
      <dgm:t>
        <a:bodyPr/>
        <a:lstStyle/>
        <a:p>
          <a:endParaRPr lang="it-IT"/>
        </a:p>
      </dgm:t>
    </dgm:pt>
    <dgm:pt modelId="{C7789A6E-C089-4794-9796-6CB2CB61B56B}" type="pres">
      <dgm:prSet presAssocID="{CB1A7758-7D3C-4454-BBA2-0403B96E7E8E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90CB88-7142-454C-8DC8-46C2286744A2}" type="pres">
      <dgm:prSet presAssocID="{CB1A7758-7D3C-4454-BBA2-0403B96E7E8E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0593D3-EF02-4CBE-93FA-DB5400558312}" type="pres">
      <dgm:prSet presAssocID="{97B254F7-2489-4356-94F0-DB9A90FCA2C0}" presName="sibTrans" presStyleCnt="0"/>
      <dgm:spPr/>
    </dgm:pt>
    <dgm:pt modelId="{CD40D391-91E1-4E8B-A170-6E1B66528115}" type="pres">
      <dgm:prSet presAssocID="{EF85E667-D89B-4C82-8220-CDD10F7247E2}" presName="compositeNode" presStyleCnt="0">
        <dgm:presLayoutVars>
          <dgm:bulletEnabled val="1"/>
        </dgm:presLayoutVars>
      </dgm:prSet>
      <dgm:spPr/>
    </dgm:pt>
    <dgm:pt modelId="{08678D8E-5704-4C0A-8C5B-58B804A1B60F}" type="pres">
      <dgm:prSet presAssocID="{EF85E667-D89B-4C82-8220-CDD10F7247E2}" presName="image" presStyleLbl="fgImgPlace1" presStyleIdx="1" presStyleCnt="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103" t="-20103" r="-20103" b="-20103"/>
          </a:stretch>
        </a:blipFill>
        <a:ln>
          <a:noFill/>
        </a:ln>
      </dgm:spPr>
    </dgm:pt>
    <dgm:pt modelId="{76146570-788F-4D06-A5AE-5730E1BFB108}" type="pres">
      <dgm:prSet presAssocID="{EF85E667-D89B-4C82-8220-CDD10F7247E2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3B1D8B-C5F4-45FD-8E5B-391B44FFA7F0}" type="pres">
      <dgm:prSet presAssocID="{EF85E667-D89B-4C82-8220-CDD10F7247E2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7836F3-8DA7-4C1B-A899-07F914383070}" type="pres">
      <dgm:prSet presAssocID="{5507276F-3845-44B3-A7CA-681D0CB386C4}" presName="sibTrans" presStyleCnt="0"/>
      <dgm:spPr/>
    </dgm:pt>
    <dgm:pt modelId="{DF609532-C417-4593-BF33-4EAC59E6DE6C}" type="pres">
      <dgm:prSet presAssocID="{FE6E2D7E-45BB-4D1C-A90F-32E6DFEA95D9}" presName="compositeNode" presStyleCnt="0">
        <dgm:presLayoutVars>
          <dgm:bulletEnabled val="1"/>
        </dgm:presLayoutVars>
      </dgm:prSet>
      <dgm:spPr/>
    </dgm:pt>
    <dgm:pt modelId="{34FC92F5-35F6-4082-80F4-057CBE6D6694}" type="pres">
      <dgm:prSet presAssocID="{FE6E2D7E-45BB-4D1C-A90F-32E6DFEA95D9}" presName="image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662" t="-7357" r="-29662" b="-7357"/>
          </a:stretch>
        </a:blipFill>
        <a:ln>
          <a:noFill/>
        </a:ln>
      </dgm:spPr>
      <dgm:t>
        <a:bodyPr/>
        <a:lstStyle/>
        <a:p>
          <a:endParaRPr lang="it-IT"/>
        </a:p>
      </dgm:t>
    </dgm:pt>
    <dgm:pt modelId="{4D8B2861-24D7-4318-AED9-4CF461509AB3}" type="pres">
      <dgm:prSet presAssocID="{FE6E2D7E-45BB-4D1C-A90F-32E6DFEA95D9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12C7FF-8CDA-415B-9518-13CE89AAF73E}" type="pres">
      <dgm:prSet presAssocID="{FE6E2D7E-45BB-4D1C-A90F-32E6DFEA95D9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8D54EC-63B4-49FC-999A-4E2C5807057C}" type="pres">
      <dgm:prSet presAssocID="{D6FE437F-4954-46FE-8474-6C98197570B2}" presName="sibTrans" presStyleCnt="0"/>
      <dgm:spPr/>
    </dgm:pt>
    <dgm:pt modelId="{4BBB0781-4FBB-43EB-9B25-2AF6039151B7}" type="pres">
      <dgm:prSet presAssocID="{8B0A8FC0-A0A7-43AC-8FED-0DBF8DFB7DE3}" presName="compositeNode" presStyleCnt="0">
        <dgm:presLayoutVars>
          <dgm:bulletEnabled val="1"/>
        </dgm:presLayoutVars>
      </dgm:prSet>
      <dgm:spPr/>
    </dgm:pt>
    <dgm:pt modelId="{655FA265-84E5-4171-A978-43E502543C37}" type="pres">
      <dgm:prSet presAssocID="{8B0A8FC0-A0A7-43AC-8FED-0DBF8DFB7DE3}" presName="image" presStyleLbl="fgImgPlace1" presStyleIdx="3" presStyleCnt="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35" t="2202" r="18135" b="2202"/>
          </a:stretch>
        </a:blipFill>
        <a:ln>
          <a:noFill/>
        </a:ln>
      </dgm:spPr>
      <dgm:t>
        <a:bodyPr/>
        <a:lstStyle/>
        <a:p>
          <a:endParaRPr lang="it-IT"/>
        </a:p>
      </dgm:t>
    </dgm:pt>
    <dgm:pt modelId="{8145749D-31F0-40E1-B7FA-40FB06373609}" type="pres">
      <dgm:prSet presAssocID="{8B0A8FC0-A0A7-43AC-8FED-0DBF8DFB7DE3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515FCC-2BA2-484A-AFC4-8FB00FE21F9B}" type="pres">
      <dgm:prSet presAssocID="{8B0A8FC0-A0A7-43AC-8FED-0DBF8DFB7DE3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B92610-A4F9-43AD-9F85-5963E5C8F177}" type="pres">
      <dgm:prSet presAssocID="{F847E4E1-147C-478F-8123-6D1BC67364B1}" presName="sibTrans" presStyleCnt="0"/>
      <dgm:spPr/>
    </dgm:pt>
    <dgm:pt modelId="{895090CA-4F90-45F6-A228-38FDC2F7DBB5}" type="pres">
      <dgm:prSet presAssocID="{DBB13709-A10E-4074-8D14-B540FC4C7518}" presName="compositeNode" presStyleCnt="0">
        <dgm:presLayoutVars>
          <dgm:bulletEnabled val="1"/>
        </dgm:presLayoutVars>
      </dgm:prSet>
      <dgm:spPr/>
    </dgm:pt>
    <dgm:pt modelId="{33FEB31C-B4C0-4A45-BE6E-4CBC504357A3}" type="pres">
      <dgm:prSet presAssocID="{DBB13709-A10E-4074-8D14-B540FC4C7518}" presName="image" presStyleLbl="fgImgPlace1" presStyleIdx="4" presStyleCnt="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389" t="5389" r="5389" b="5389"/>
          </a:stretch>
        </a:blipFill>
        <a:ln>
          <a:noFill/>
        </a:ln>
      </dgm:spPr>
    </dgm:pt>
    <dgm:pt modelId="{8FEC37A7-6566-42FC-90F6-FD657EC0DF97}" type="pres">
      <dgm:prSet presAssocID="{DBB13709-A10E-4074-8D14-B540FC4C7518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482599-77AA-4235-B29C-FE110B1F8F32}" type="pres">
      <dgm:prSet presAssocID="{DBB13709-A10E-4074-8D14-B540FC4C7518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5EF2ED0-D993-4770-8A07-945A1CF7DCD6}" srcId="{CB1A7758-7D3C-4454-BBA2-0403B96E7E8E}" destId="{7871A7A0-E751-47EF-8031-44696045B6AC}" srcOrd="3" destOrd="0" parTransId="{70A695BE-5C9F-4275-98EA-A70349F8FEAF}" sibTransId="{DDB902E5-3BB3-4775-975D-6B74FA1EB01B}"/>
    <dgm:cxn modelId="{EB6C713C-5E20-4F0A-9BBD-786E98B4A63D}" srcId="{DBB13709-A10E-4074-8D14-B540FC4C7518}" destId="{0BE7367B-D5A5-4BA2-A88E-D98E414300A1}" srcOrd="0" destOrd="0" parTransId="{C93E4BC8-E142-403F-B1F2-C390616CB873}" sibTransId="{9C1E4F34-D3FA-4CFD-BD55-410763E32335}"/>
    <dgm:cxn modelId="{40C790A3-AE23-4A72-9D07-44D7EDEE9EFF}" srcId="{8B0A8FC0-A0A7-43AC-8FED-0DBF8DFB7DE3}" destId="{1B076AB3-2815-40EC-B122-60229DAB24A8}" srcOrd="1" destOrd="0" parTransId="{35DB9E6D-7A2F-4EA9-84D9-C03CDC565030}" sibTransId="{7FF83276-C0F6-441A-BF49-C935DC8AE995}"/>
    <dgm:cxn modelId="{B9108A71-07E6-4D5E-B01A-10451D7AA81A}" type="presOf" srcId="{DBB13709-A10E-4074-8D14-B540FC4C7518}" destId="{1B482599-77AA-4235-B29C-FE110B1F8F32}" srcOrd="0" destOrd="0" presId="urn:microsoft.com/office/officeart/2005/8/layout/hList2#1"/>
    <dgm:cxn modelId="{41AA4B21-157F-43C9-9B61-7DA542542908}" srcId="{EF85E667-D89B-4C82-8220-CDD10F7247E2}" destId="{C4E9676D-733F-4B76-BEAE-8825B909F30C}" srcOrd="1" destOrd="0" parTransId="{F071DCF5-8DAA-4144-A610-1CA8C8656434}" sibTransId="{22AEFA5D-118B-416D-AAB3-E56FF00A1D5A}"/>
    <dgm:cxn modelId="{7804A6B6-365D-4E11-91D7-150F25602365}" srcId="{CB1A7758-7D3C-4454-BBA2-0403B96E7E8E}" destId="{ACD8F30B-F5C8-4ED7-BEE0-44DD178511C5}" srcOrd="0" destOrd="0" parTransId="{AB594152-3989-4DDC-9B69-BFDEF440172E}" sibTransId="{22039159-0762-4363-9D00-166F7C9A6065}"/>
    <dgm:cxn modelId="{F96CB36C-7342-423B-B7A4-838DD32B7F63}" srcId="{CB1A7758-7D3C-4454-BBA2-0403B96E7E8E}" destId="{23A049CD-F6B3-4FA4-9C04-C01DE4B246E8}" srcOrd="5" destOrd="0" parTransId="{5607BD7E-591C-4596-A3BE-7108E016ED3D}" sibTransId="{E34AA86D-1B14-4C08-B74E-E88FC20C95CB}"/>
    <dgm:cxn modelId="{EA91FBD0-5D49-411A-A1E8-7256ED7A5F86}" type="presOf" srcId="{ABC373F6-B071-4DDB-BB94-444D870271AF}" destId="{76146570-788F-4D06-A5AE-5730E1BFB108}" srcOrd="0" destOrd="2" presId="urn:microsoft.com/office/officeart/2005/8/layout/hList2#1"/>
    <dgm:cxn modelId="{2D8B00E2-DE02-43B2-BE05-CAAD775E6B54}" type="presOf" srcId="{4B92E82E-D319-404A-B997-437B3EDE0BC3}" destId="{8FEC37A7-6566-42FC-90F6-FD657EC0DF97}" srcOrd="0" destOrd="1" presId="urn:microsoft.com/office/officeart/2005/8/layout/hList2#1"/>
    <dgm:cxn modelId="{0DD7AFB1-C723-4011-AB49-FA978C371476}" srcId="{FE6E2D7E-45BB-4D1C-A90F-32E6DFEA95D9}" destId="{496BE25B-3F22-4FF2-AA70-5D6ED3523794}" srcOrd="0" destOrd="0" parTransId="{524E00B0-B141-4A59-9D54-9F153F2E6622}" sibTransId="{1C08BA25-2723-4B2C-9BCA-43FEB5FE9D33}"/>
    <dgm:cxn modelId="{3B2B2B7A-1F66-4E67-88DD-9567DE6B41A1}" type="presOf" srcId="{1B076AB3-2815-40EC-B122-60229DAB24A8}" destId="{8145749D-31F0-40E1-B7FA-40FB06373609}" srcOrd="0" destOrd="1" presId="urn:microsoft.com/office/officeart/2005/8/layout/hList2#1"/>
    <dgm:cxn modelId="{14E46BE8-B6F4-4975-AD96-CFBB46A0027A}" type="presOf" srcId="{76D4DD2A-2B41-459D-A8D9-E2E0CA67F42B}" destId="{154A8C70-C0BC-4E31-8F10-CFB445F72FA6}" srcOrd="0" destOrd="0" presId="urn:microsoft.com/office/officeart/2005/8/layout/hList2#1"/>
    <dgm:cxn modelId="{3863282A-6870-40DB-BC60-7A377899FCDB}" type="presOf" srcId="{23A049CD-F6B3-4FA4-9C04-C01DE4B246E8}" destId="{C7789A6E-C089-4794-9796-6CB2CB61B56B}" srcOrd="0" destOrd="5" presId="urn:microsoft.com/office/officeart/2005/8/layout/hList2#1"/>
    <dgm:cxn modelId="{D2CF58BB-07EC-429B-8641-AC296CA1CE79}" srcId="{76D4DD2A-2B41-459D-A8D9-E2E0CA67F42B}" destId="{CB1A7758-7D3C-4454-BBA2-0403B96E7E8E}" srcOrd="0" destOrd="0" parTransId="{5C4D0739-7B33-40D9-A13E-62DFE10162E2}" sibTransId="{97B254F7-2489-4356-94F0-DB9A90FCA2C0}"/>
    <dgm:cxn modelId="{FE4C371F-CFBC-49ED-B333-1659FC116766}" type="presOf" srcId="{FDC5649D-5AD0-4EA7-9BF3-DE149D2C1927}" destId="{C7789A6E-C089-4794-9796-6CB2CB61B56B}" srcOrd="0" destOrd="6" presId="urn:microsoft.com/office/officeart/2005/8/layout/hList2#1"/>
    <dgm:cxn modelId="{D7D2BABF-CDCC-4D0C-9EBA-48A5E7FEC1C2}" srcId="{8B0A8FC0-A0A7-43AC-8FED-0DBF8DFB7DE3}" destId="{CEA208AF-D09A-43D0-86C4-DC9F1168000A}" srcOrd="2" destOrd="0" parTransId="{49676369-3526-4E94-A05B-63B6FCC86B4E}" sibTransId="{349BCCA8-0BA9-417F-B879-CF6C86EAD64F}"/>
    <dgm:cxn modelId="{43BABD10-4920-41C3-9E27-3229347FFEF6}" type="presOf" srcId="{B4990BD7-7AC3-45C7-B28D-B1D12C304CA7}" destId="{C7789A6E-C089-4794-9796-6CB2CB61B56B}" srcOrd="0" destOrd="2" presId="urn:microsoft.com/office/officeart/2005/8/layout/hList2#1"/>
    <dgm:cxn modelId="{5C76E296-6447-48BC-A51E-E6CB210E3106}" type="presOf" srcId="{C4E9676D-733F-4B76-BEAE-8825B909F30C}" destId="{76146570-788F-4D06-A5AE-5730E1BFB108}" srcOrd="0" destOrd="1" presId="urn:microsoft.com/office/officeart/2005/8/layout/hList2#1"/>
    <dgm:cxn modelId="{D450519A-5994-43F4-96AE-3901F22FC2CC}" type="presOf" srcId="{0AC5BF6A-92BD-4F9F-8C81-C14E516DE65E}" destId="{C7789A6E-C089-4794-9796-6CB2CB61B56B}" srcOrd="0" destOrd="1" presId="urn:microsoft.com/office/officeart/2005/8/layout/hList2#1"/>
    <dgm:cxn modelId="{94AA2FFE-72A5-4A94-BA61-9FF76BC65EC7}" type="presOf" srcId="{FE6E2D7E-45BB-4D1C-A90F-32E6DFEA95D9}" destId="{6012C7FF-8CDA-415B-9518-13CE89AAF73E}" srcOrd="0" destOrd="0" presId="urn:microsoft.com/office/officeart/2005/8/layout/hList2#1"/>
    <dgm:cxn modelId="{7A0E6549-76D5-43A5-B3E8-7E6EF73020A5}" srcId="{DBB13709-A10E-4074-8D14-B540FC4C7518}" destId="{F05D5D2F-8144-441A-8ACE-41746FAB50FA}" srcOrd="3" destOrd="0" parTransId="{5FDA2872-3591-4D21-99BB-E63137BF33AA}" sibTransId="{1B0E43C3-6D3B-4724-BFDA-A1A01ABD102B}"/>
    <dgm:cxn modelId="{CE90B5A7-ED6F-47C5-8623-8EE2B1951529}" srcId="{CB1A7758-7D3C-4454-BBA2-0403B96E7E8E}" destId="{FDC5649D-5AD0-4EA7-9BF3-DE149D2C1927}" srcOrd="6" destOrd="0" parTransId="{958836B7-8652-4204-B491-DA380A0C1145}" sibTransId="{EB447C88-DC0B-4188-985F-C09C4E1C2B2E}"/>
    <dgm:cxn modelId="{C393A3B9-5503-4519-BC86-3C7C87F73E85}" srcId="{76D4DD2A-2B41-459D-A8D9-E2E0CA67F42B}" destId="{8B0A8FC0-A0A7-43AC-8FED-0DBF8DFB7DE3}" srcOrd="3" destOrd="0" parTransId="{7409D561-3FB5-4B07-A28F-14D33171F050}" sibTransId="{F847E4E1-147C-478F-8123-6D1BC67364B1}"/>
    <dgm:cxn modelId="{32AE27CD-7A4F-4224-A6FB-2A011E4E89FB}" srcId="{DBB13709-A10E-4074-8D14-B540FC4C7518}" destId="{3F6A5D2E-89B0-4486-9595-70371D1018A7}" srcOrd="6" destOrd="0" parTransId="{8EC1305F-6446-4970-AF6E-756300C6E012}" sibTransId="{E407CE84-2934-48A4-9BA8-85C29922AA9C}"/>
    <dgm:cxn modelId="{3046EF55-6D00-414C-92F6-BA7892968BF2}" srcId="{CB1A7758-7D3C-4454-BBA2-0403B96E7E8E}" destId="{0AC5BF6A-92BD-4F9F-8C81-C14E516DE65E}" srcOrd="1" destOrd="0" parTransId="{A3571491-1B74-4D2A-B86D-208769422002}" sibTransId="{7E9D975B-BBD2-4334-AF44-1F07CCB12FBB}"/>
    <dgm:cxn modelId="{AD7B6415-003D-4F34-B047-14929F304283}" type="presOf" srcId="{6EF4C374-1F40-44E1-80B2-596055AA30D5}" destId="{C7789A6E-C089-4794-9796-6CB2CB61B56B}" srcOrd="0" destOrd="4" presId="urn:microsoft.com/office/officeart/2005/8/layout/hList2#1"/>
    <dgm:cxn modelId="{3FB3F4B5-8831-4251-95E5-E4A86060E88A}" type="presOf" srcId="{3F6A5D2E-89B0-4486-9595-70371D1018A7}" destId="{8FEC37A7-6566-42FC-90F6-FD657EC0DF97}" srcOrd="0" destOrd="6" presId="urn:microsoft.com/office/officeart/2005/8/layout/hList2#1"/>
    <dgm:cxn modelId="{4B321A04-0788-4E00-90D3-D7C7EE60DEBB}" srcId="{DBB13709-A10E-4074-8D14-B540FC4C7518}" destId="{4B92E82E-D319-404A-B997-437B3EDE0BC3}" srcOrd="1" destOrd="0" parTransId="{0EE362F5-D9B9-4DB3-9F45-1F320014FFA1}" sibTransId="{8D5FD371-A40D-4638-BD36-995C72153131}"/>
    <dgm:cxn modelId="{E783D439-20F5-4C77-86F5-E583359B389F}" type="presOf" srcId="{0BE7367B-D5A5-4BA2-A88E-D98E414300A1}" destId="{8FEC37A7-6566-42FC-90F6-FD657EC0DF97}" srcOrd="0" destOrd="0" presId="urn:microsoft.com/office/officeart/2005/8/layout/hList2#1"/>
    <dgm:cxn modelId="{70978628-DB88-4A28-87E8-998551F5400D}" type="presOf" srcId="{EF85E667-D89B-4C82-8220-CDD10F7247E2}" destId="{243B1D8B-C5F4-45FD-8E5B-391B44FFA7F0}" srcOrd="0" destOrd="0" presId="urn:microsoft.com/office/officeart/2005/8/layout/hList2#1"/>
    <dgm:cxn modelId="{2ABD5350-4A11-47D4-A7BC-8ABC31E7EE41}" type="presOf" srcId="{D61F01CE-A0A0-4FE5-995C-07ABF2FD6DE4}" destId="{4D8B2861-24D7-4318-AED9-4CF461509AB3}" srcOrd="0" destOrd="1" presId="urn:microsoft.com/office/officeart/2005/8/layout/hList2#1"/>
    <dgm:cxn modelId="{7D6545CA-031B-4C07-9A5E-B0E18F29724C}" srcId="{DBB13709-A10E-4074-8D14-B540FC4C7518}" destId="{21AE1DD0-9411-4330-9D2C-5A13701A1CB7}" srcOrd="2" destOrd="0" parTransId="{94A36C9B-D980-4C52-8AB2-98BA9E35561E}" sibTransId="{44F74D41-88D6-424B-8639-15464346F359}"/>
    <dgm:cxn modelId="{9414237A-0E7D-4BDE-9AF1-90EA10B6258A}" srcId="{EF85E667-D89B-4C82-8220-CDD10F7247E2}" destId="{6D237481-C8B4-467D-AAF4-F2A7B9247456}" srcOrd="0" destOrd="0" parTransId="{C74AEA4A-ABBE-477D-9149-DF88C1C010EE}" sibTransId="{8607464E-CF35-4BBA-AACF-E371C56B8B69}"/>
    <dgm:cxn modelId="{71DABE33-9D53-457D-8E40-7E6CD36C1F15}" srcId="{FE6E2D7E-45BB-4D1C-A90F-32E6DFEA95D9}" destId="{D61F01CE-A0A0-4FE5-995C-07ABF2FD6DE4}" srcOrd="1" destOrd="0" parTransId="{4691FD51-F5E5-4D54-9F87-1359C3476918}" sibTransId="{F8FDFD41-C593-40EC-8B06-751A5BBF6CF7}"/>
    <dgm:cxn modelId="{1DE93968-1AC4-48F0-8D6B-E7D31EC6EEC8}" srcId="{FE6E2D7E-45BB-4D1C-A90F-32E6DFEA95D9}" destId="{E93A0123-FC02-4C87-81C4-7FA925A8BB52}" srcOrd="2" destOrd="0" parTransId="{5026A4D8-383D-42D5-91C0-1650D2AA95E4}" sibTransId="{75206929-53ED-4DC4-82D2-C3F8F8976642}"/>
    <dgm:cxn modelId="{EAD56C2A-51C2-4148-908D-A689CF95272F}" type="presOf" srcId="{BFFFE964-E451-4554-BFCA-0E497257D1F3}" destId="{8145749D-31F0-40E1-B7FA-40FB06373609}" srcOrd="0" destOrd="0" presId="urn:microsoft.com/office/officeart/2005/8/layout/hList2#1"/>
    <dgm:cxn modelId="{F4B63710-C5A1-4DE8-BF07-99A0F156B498}" srcId="{76D4DD2A-2B41-459D-A8D9-E2E0CA67F42B}" destId="{DBB13709-A10E-4074-8D14-B540FC4C7518}" srcOrd="4" destOrd="0" parTransId="{4D56343F-7F64-4AFC-BAD4-F532D0975064}" sibTransId="{22D39D2C-7E07-430D-9FF8-B22A81BA3A4B}"/>
    <dgm:cxn modelId="{2F244398-EF02-44A6-B25C-55DE577E1E19}" srcId="{DBB13709-A10E-4074-8D14-B540FC4C7518}" destId="{9D64F167-CE60-4BE6-93BE-8484D79C68A2}" srcOrd="5" destOrd="0" parTransId="{0436C8E6-08B6-44B4-BD05-A0CCFF5A2D8C}" sibTransId="{6CB253AE-1998-479D-A4F1-7463A4401647}"/>
    <dgm:cxn modelId="{FFCDA9B8-4B6F-4627-979E-F863D0D11496}" type="presOf" srcId="{1444C3A9-29AE-4C48-8E42-08D77C7C64C9}" destId="{4D8B2861-24D7-4318-AED9-4CF461509AB3}" srcOrd="0" destOrd="4" presId="urn:microsoft.com/office/officeart/2005/8/layout/hList2#1"/>
    <dgm:cxn modelId="{9484A7D5-930C-4F9A-B8B1-F684902A5AA1}" srcId="{FE6E2D7E-45BB-4D1C-A90F-32E6DFEA95D9}" destId="{98B4F8CF-1227-4736-A0C5-621612639637}" srcOrd="3" destOrd="0" parTransId="{4F4566E7-F098-4209-AEA8-E1BDBE2B49DF}" sibTransId="{8D5EF8A7-6DAF-4BE4-88D9-8E54C8C7D9C2}"/>
    <dgm:cxn modelId="{87A608F0-78FC-4382-9BAE-B797911D0840}" type="presOf" srcId="{CB1A7758-7D3C-4454-BBA2-0403B96E7E8E}" destId="{5790CB88-7142-454C-8DC8-46C2286744A2}" srcOrd="0" destOrd="0" presId="urn:microsoft.com/office/officeart/2005/8/layout/hList2#1"/>
    <dgm:cxn modelId="{B207FB33-B19E-46E2-83E1-AF19062736B6}" srcId="{DBB13709-A10E-4074-8D14-B540FC4C7518}" destId="{D3EFD477-BFED-4F44-8A95-BB017ED2F819}" srcOrd="4" destOrd="0" parTransId="{583F2AFC-767A-462A-9955-8753E234D44F}" sibTransId="{D92CB7F7-1BCD-4C2C-AC79-B1E65996A9CC}"/>
    <dgm:cxn modelId="{7BEE52E9-C5F0-40E6-8F4D-69E8CDDC80D4}" type="presOf" srcId="{6D237481-C8B4-467D-AAF4-F2A7B9247456}" destId="{76146570-788F-4D06-A5AE-5730E1BFB108}" srcOrd="0" destOrd="0" presId="urn:microsoft.com/office/officeart/2005/8/layout/hList2#1"/>
    <dgm:cxn modelId="{24D332B3-5145-4B17-AB10-284D8E2A97EA}" type="presOf" srcId="{ACD8F30B-F5C8-4ED7-BEE0-44DD178511C5}" destId="{C7789A6E-C089-4794-9796-6CB2CB61B56B}" srcOrd="0" destOrd="0" presId="urn:microsoft.com/office/officeart/2005/8/layout/hList2#1"/>
    <dgm:cxn modelId="{A7668AEF-BC06-486E-A80E-75E7EBB8486C}" type="presOf" srcId="{E93A0123-FC02-4C87-81C4-7FA925A8BB52}" destId="{4D8B2861-24D7-4318-AED9-4CF461509AB3}" srcOrd="0" destOrd="2" presId="urn:microsoft.com/office/officeart/2005/8/layout/hList2#1"/>
    <dgm:cxn modelId="{999570FD-DDAD-4245-9E70-F43EC09791E7}" srcId="{76D4DD2A-2B41-459D-A8D9-E2E0CA67F42B}" destId="{FE6E2D7E-45BB-4D1C-A90F-32E6DFEA95D9}" srcOrd="2" destOrd="0" parTransId="{4DAC33D6-60B7-4278-9BF1-0B2DDB92691A}" sibTransId="{D6FE437F-4954-46FE-8474-6C98197570B2}"/>
    <dgm:cxn modelId="{44DA4625-A63A-483F-830D-443EFFEA2299}" type="presOf" srcId="{496BE25B-3F22-4FF2-AA70-5D6ED3523794}" destId="{4D8B2861-24D7-4318-AED9-4CF461509AB3}" srcOrd="0" destOrd="0" presId="urn:microsoft.com/office/officeart/2005/8/layout/hList2#1"/>
    <dgm:cxn modelId="{8523CF54-57EC-4070-B8C4-7370F4FC2B3A}" type="presOf" srcId="{F05D5D2F-8144-441A-8ACE-41746FAB50FA}" destId="{8FEC37A7-6566-42FC-90F6-FD657EC0DF97}" srcOrd="0" destOrd="3" presId="urn:microsoft.com/office/officeart/2005/8/layout/hList2#1"/>
    <dgm:cxn modelId="{07369365-4B15-4AFA-AF8E-E99DC1C034A2}" srcId="{CB1A7758-7D3C-4454-BBA2-0403B96E7E8E}" destId="{B4990BD7-7AC3-45C7-B28D-B1D12C304CA7}" srcOrd="2" destOrd="0" parTransId="{964D72F6-E2EC-4FDA-89A5-0864FE553FC5}" sibTransId="{E0D89271-B5AF-48C1-8345-D1C760ECEAE5}"/>
    <dgm:cxn modelId="{3F9C5E7F-4198-4BB4-A9AA-BA1F0E33E9CD}" type="presOf" srcId="{8B0A8FC0-A0A7-43AC-8FED-0DBF8DFB7DE3}" destId="{25515FCC-2BA2-484A-AFC4-8FB00FE21F9B}" srcOrd="0" destOrd="0" presId="urn:microsoft.com/office/officeart/2005/8/layout/hList2#1"/>
    <dgm:cxn modelId="{E741156A-688A-4F8B-98CF-9F66328EF866}" type="presOf" srcId="{21AE1DD0-9411-4330-9D2C-5A13701A1CB7}" destId="{8FEC37A7-6566-42FC-90F6-FD657EC0DF97}" srcOrd="0" destOrd="2" presId="urn:microsoft.com/office/officeart/2005/8/layout/hList2#1"/>
    <dgm:cxn modelId="{0FE96265-F136-46B7-8E4E-965F4937A599}" type="presOf" srcId="{D3EFD477-BFED-4F44-8A95-BB017ED2F819}" destId="{8FEC37A7-6566-42FC-90F6-FD657EC0DF97}" srcOrd="0" destOrd="4" presId="urn:microsoft.com/office/officeart/2005/8/layout/hList2#1"/>
    <dgm:cxn modelId="{584DDE73-EF2C-4E41-A141-98FD4120A6F5}" srcId="{76D4DD2A-2B41-459D-A8D9-E2E0CA67F42B}" destId="{EF85E667-D89B-4C82-8220-CDD10F7247E2}" srcOrd="1" destOrd="0" parTransId="{DBF89004-9EFE-4962-B15E-EF431586A6D0}" sibTransId="{5507276F-3845-44B3-A7CA-681D0CB386C4}"/>
    <dgm:cxn modelId="{0561293C-6453-4039-B65C-AB4985BE21D8}" srcId="{CB1A7758-7D3C-4454-BBA2-0403B96E7E8E}" destId="{6EF4C374-1F40-44E1-80B2-596055AA30D5}" srcOrd="4" destOrd="0" parTransId="{ABDB36C7-2C75-49B6-91E1-C649AB4B47CC}" sibTransId="{093E8216-8EDC-47B1-A551-14C87E7B76AA}"/>
    <dgm:cxn modelId="{EC8343CC-8B31-42BA-975F-9AF1F192C727}" type="presOf" srcId="{98B4F8CF-1227-4736-A0C5-621612639637}" destId="{4D8B2861-24D7-4318-AED9-4CF461509AB3}" srcOrd="0" destOrd="3" presId="urn:microsoft.com/office/officeart/2005/8/layout/hList2#1"/>
    <dgm:cxn modelId="{2BEDD31B-E6D6-4A82-8E19-7D017E5B2F33}" srcId="{EF85E667-D89B-4C82-8220-CDD10F7247E2}" destId="{ABC373F6-B071-4DDB-BB94-444D870271AF}" srcOrd="2" destOrd="0" parTransId="{0F75A76B-5840-4469-B7C8-D8A4941DEBCC}" sibTransId="{4E4E4F80-F0E4-4EB1-B380-7F4D046A9612}"/>
    <dgm:cxn modelId="{3B7D3C28-D1EC-4333-AFF0-1C263E6AD8F9}" type="presOf" srcId="{7871A7A0-E751-47EF-8031-44696045B6AC}" destId="{C7789A6E-C089-4794-9796-6CB2CB61B56B}" srcOrd="0" destOrd="3" presId="urn:microsoft.com/office/officeart/2005/8/layout/hList2#1"/>
    <dgm:cxn modelId="{E0A214F1-EA80-4CA8-A0C1-9D0417C64EFC}" srcId="{8B0A8FC0-A0A7-43AC-8FED-0DBF8DFB7DE3}" destId="{BFFFE964-E451-4554-BFCA-0E497257D1F3}" srcOrd="0" destOrd="0" parTransId="{B31E11BA-86D6-4C08-A2D4-528571BE1EDE}" sibTransId="{58F281E9-63CA-4491-ADE5-804A676ACDA6}"/>
    <dgm:cxn modelId="{A4B28EF2-8FFE-4664-AA23-BEC83CF12479}" type="presOf" srcId="{CEA208AF-D09A-43D0-86C4-DC9F1168000A}" destId="{8145749D-31F0-40E1-B7FA-40FB06373609}" srcOrd="0" destOrd="2" presId="urn:microsoft.com/office/officeart/2005/8/layout/hList2#1"/>
    <dgm:cxn modelId="{308BE985-4D82-4BFE-A041-AAB73F926947}" type="presOf" srcId="{9D64F167-CE60-4BE6-93BE-8484D79C68A2}" destId="{8FEC37A7-6566-42FC-90F6-FD657EC0DF97}" srcOrd="0" destOrd="5" presId="urn:microsoft.com/office/officeart/2005/8/layout/hList2#1"/>
    <dgm:cxn modelId="{C08A0CF2-EB2C-40F0-9509-5608C34603C0}" srcId="{FE6E2D7E-45BB-4D1C-A90F-32E6DFEA95D9}" destId="{1444C3A9-29AE-4C48-8E42-08D77C7C64C9}" srcOrd="4" destOrd="0" parTransId="{D0CE1C27-068D-4B2B-86E0-024BDDCC4217}" sibTransId="{22BC121C-C56D-4F99-A54A-B39FD106270D}"/>
    <dgm:cxn modelId="{07AD0246-EC5A-4AEA-8262-212823A7EA18}" type="presParOf" srcId="{154A8C70-C0BC-4E31-8F10-CFB445F72FA6}" destId="{997D00DE-B1EC-418B-89AA-C47E62DCFCD7}" srcOrd="0" destOrd="0" presId="urn:microsoft.com/office/officeart/2005/8/layout/hList2#1"/>
    <dgm:cxn modelId="{D642836B-30C7-4FDE-A0F5-CC5D1D891A36}" type="presParOf" srcId="{997D00DE-B1EC-418B-89AA-C47E62DCFCD7}" destId="{3F5E85DD-ACCE-4868-A0E9-C41D9D3A5612}" srcOrd="0" destOrd="0" presId="urn:microsoft.com/office/officeart/2005/8/layout/hList2#1"/>
    <dgm:cxn modelId="{9BD2B1A8-560C-477F-904D-9ABE1B8B38B7}" type="presParOf" srcId="{997D00DE-B1EC-418B-89AA-C47E62DCFCD7}" destId="{C7789A6E-C089-4794-9796-6CB2CB61B56B}" srcOrd="1" destOrd="0" presId="urn:microsoft.com/office/officeart/2005/8/layout/hList2#1"/>
    <dgm:cxn modelId="{344E16AC-5906-4F28-83BE-88046ECE476B}" type="presParOf" srcId="{997D00DE-B1EC-418B-89AA-C47E62DCFCD7}" destId="{5790CB88-7142-454C-8DC8-46C2286744A2}" srcOrd="2" destOrd="0" presId="urn:microsoft.com/office/officeart/2005/8/layout/hList2#1"/>
    <dgm:cxn modelId="{8B836B81-583C-4A6F-BD97-33CC01D4F83C}" type="presParOf" srcId="{154A8C70-C0BC-4E31-8F10-CFB445F72FA6}" destId="{7D0593D3-EF02-4CBE-93FA-DB5400558312}" srcOrd="1" destOrd="0" presId="urn:microsoft.com/office/officeart/2005/8/layout/hList2#1"/>
    <dgm:cxn modelId="{8CE4465D-109B-4C53-B095-1175DF5CB6CF}" type="presParOf" srcId="{154A8C70-C0BC-4E31-8F10-CFB445F72FA6}" destId="{CD40D391-91E1-4E8B-A170-6E1B66528115}" srcOrd="2" destOrd="0" presId="urn:microsoft.com/office/officeart/2005/8/layout/hList2#1"/>
    <dgm:cxn modelId="{0BD9FE8E-A201-4091-AA10-07A24706C695}" type="presParOf" srcId="{CD40D391-91E1-4E8B-A170-6E1B66528115}" destId="{08678D8E-5704-4C0A-8C5B-58B804A1B60F}" srcOrd="0" destOrd="0" presId="urn:microsoft.com/office/officeart/2005/8/layout/hList2#1"/>
    <dgm:cxn modelId="{978CE145-5EA3-4494-A5B3-705E6C07ABC9}" type="presParOf" srcId="{CD40D391-91E1-4E8B-A170-6E1B66528115}" destId="{76146570-788F-4D06-A5AE-5730E1BFB108}" srcOrd="1" destOrd="0" presId="urn:microsoft.com/office/officeart/2005/8/layout/hList2#1"/>
    <dgm:cxn modelId="{D4FF3A61-254E-4557-8B5A-AB871F34A03B}" type="presParOf" srcId="{CD40D391-91E1-4E8B-A170-6E1B66528115}" destId="{243B1D8B-C5F4-45FD-8E5B-391B44FFA7F0}" srcOrd="2" destOrd="0" presId="urn:microsoft.com/office/officeart/2005/8/layout/hList2#1"/>
    <dgm:cxn modelId="{D0E02B03-038E-4E4A-B9FD-DC868641049B}" type="presParOf" srcId="{154A8C70-C0BC-4E31-8F10-CFB445F72FA6}" destId="{EE7836F3-8DA7-4C1B-A899-07F914383070}" srcOrd="3" destOrd="0" presId="urn:microsoft.com/office/officeart/2005/8/layout/hList2#1"/>
    <dgm:cxn modelId="{74A0C529-CF47-48D6-8A51-99CBACD063E2}" type="presParOf" srcId="{154A8C70-C0BC-4E31-8F10-CFB445F72FA6}" destId="{DF609532-C417-4593-BF33-4EAC59E6DE6C}" srcOrd="4" destOrd="0" presId="urn:microsoft.com/office/officeart/2005/8/layout/hList2#1"/>
    <dgm:cxn modelId="{D2342854-D5E2-429E-A79A-5801CF5AF848}" type="presParOf" srcId="{DF609532-C417-4593-BF33-4EAC59E6DE6C}" destId="{34FC92F5-35F6-4082-80F4-057CBE6D6694}" srcOrd="0" destOrd="0" presId="urn:microsoft.com/office/officeart/2005/8/layout/hList2#1"/>
    <dgm:cxn modelId="{18A2A7D8-3F90-4663-BF7B-19CABF46F74F}" type="presParOf" srcId="{DF609532-C417-4593-BF33-4EAC59E6DE6C}" destId="{4D8B2861-24D7-4318-AED9-4CF461509AB3}" srcOrd="1" destOrd="0" presId="urn:microsoft.com/office/officeart/2005/8/layout/hList2#1"/>
    <dgm:cxn modelId="{4D3E4D9B-B3AD-4271-A7A8-78C959425CC6}" type="presParOf" srcId="{DF609532-C417-4593-BF33-4EAC59E6DE6C}" destId="{6012C7FF-8CDA-415B-9518-13CE89AAF73E}" srcOrd="2" destOrd="0" presId="urn:microsoft.com/office/officeart/2005/8/layout/hList2#1"/>
    <dgm:cxn modelId="{897C07B0-CED9-4DFD-9469-457B661BE4D1}" type="presParOf" srcId="{154A8C70-C0BC-4E31-8F10-CFB445F72FA6}" destId="{668D54EC-63B4-49FC-999A-4E2C5807057C}" srcOrd="5" destOrd="0" presId="urn:microsoft.com/office/officeart/2005/8/layout/hList2#1"/>
    <dgm:cxn modelId="{5F03E9FA-F336-437F-A1F6-0EB15DAE089A}" type="presParOf" srcId="{154A8C70-C0BC-4E31-8F10-CFB445F72FA6}" destId="{4BBB0781-4FBB-43EB-9B25-2AF6039151B7}" srcOrd="6" destOrd="0" presId="urn:microsoft.com/office/officeart/2005/8/layout/hList2#1"/>
    <dgm:cxn modelId="{012A7F96-89B1-40BF-8E42-150AEAB89384}" type="presParOf" srcId="{4BBB0781-4FBB-43EB-9B25-2AF6039151B7}" destId="{655FA265-84E5-4171-A978-43E502543C37}" srcOrd="0" destOrd="0" presId="urn:microsoft.com/office/officeart/2005/8/layout/hList2#1"/>
    <dgm:cxn modelId="{B62D338C-806F-49C2-9EA7-4E54E310F7D1}" type="presParOf" srcId="{4BBB0781-4FBB-43EB-9B25-2AF6039151B7}" destId="{8145749D-31F0-40E1-B7FA-40FB06373609}" srcOrd="1" destOrd="0" presId="urn:microsoft.com/office/officeart/2005/8/layout/hList2#1"/>
    <dgm:cxn modelId="{E62381AD-4F61-4E8B-A661-3B34F0E5D15C}" type="presParOf" srcId="{4BBB0781-4FBB-43EB-9B25-2AF6039151B7}" destId="{25515FCC-2BA2-484A-AFC4-8FB00FE21F9B}" srcOrd="2" destOrd="0" presId="urn:microsoft.com/office/officeart/2005/8/layout/hList2#1"/>
    <dgm:cxn modelId="{62E7A4CB-1128-459F-AE14-8DA9281D7885}" type="presParOf" srcId="{154A8C70-C0BC-4E31-8F10-CFB445F72FA6}" destId="{EFB92610-A4F9-43AD-9F85-5963E5C8F177}" srcOrd="7" destOrd="0" presId="urn:microsoft.com/office/officeart/2005/8/layout/hList2#1"/>
    <dgm:cxn modelId="{0457C333-CF49-4C19-A99C-72914A4FEE73}" type="presParOf" srcId="{154A8C70-C0BC-4E31-8F10-CFB445F72FA6}" destId="{895090CA-4F90-45F6-A228-38FDC2F7DBB5}" srcOrd="8" destOrd="0" presId="urn:microsoft.com/office/officeart/2005/8/layout/hList2#1"/>
    <dgm:cxn modelId="{61115306-6CA3-4A4B-9DC2-D764A6A08029}" type="presParOf" srcId="{895090CA-4F90-45F6-A228-38FDC2F7DBB5}" destId="{33FEB31C-B4C0-4A45-BE6E-4CBC504357A3}" srcOrd="0" destOrd="0" presId="urn:microsoft.com/office/officeart/2005/8/layout/hList2#1"/>
    <dgm:cxn modelId="{09505503-912F-4D43-8DEA-ED615B894217}" type="presParOf" srcId="{895090CA-4F90-45F6-A228-38FDC2F7DBB5}" destId="{8FEC37A7-6566-42FC-90F6-FD657EC0DF97}" srcOrd="1" destOrd="0" presId="urn:microsoft.com/office/officeart/2005/8/layout/hList2#1"/>
    <dgm:cxn modelId="{4FB5D3EA-F039-49EC-A9CD-783D9F4071FE}" type="presParOf" srcId="{895090CA-4F90-45F6-A228-38FDC2F7DBB5}" destId="{1B482599-77AA-4235-B29C-FE110B1F8F32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D3D47-C50B-4BBE-8ADF-95C4EA2EDF01}">
      <dsp:nvSpPr>
        <dsp:cNvPr id="0" name=""/>
        <dsp:cNvSpPr/>
      </dsp:nvSpPr>
      <dsp:spPr>
        <a:xfrm>
          <a:off x="1245011" y="2109"/>
          <a:ext cx="1358001" cy="13580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1CBD94-0F40-442A-B859-260E3AC3C905}">
      <dsp:nvSpPr>
        <dsp:cNvPr id="0" name=""/>
        <dsp:cNvSpPr/>
      </dsp:nvSpPr>
      <dsp:spPr>
        <a:xfrm>
          <a:off x="1924012" y="2109"/>
          <a:ext cx="7245436" cy="135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La portata, il livello di dettaglio delle informazioni da includere nel Rapporto Ambientale</a:t>
          </a:r>
          <a:endParaRPr lang="it-IT" sz="2700" kern="1200" dirty="0"/>
        </a:p>
      </dsp:txBody>
      <dsp:txXfrm>
        <a:off x="1924012" y="2109"/>
        <a:ext cx="7245436" cy="1358001"/>
      </dsp:txXfrm>
    </dsp:sp>
    <dsp:sp modelId="{FC746A30-2A8F-4CAE-AA24-B71D0702929E}">
      <dsp:nvSpPr>
        <dsp:cNvPr id="0" name=""/>
        <dsp:cNvSpPr/>
      </dsp:nvSpPr>
      <dsp:spPr>
        <a:xfrm>
          <a:off x="1245011" y="1360111"/>
          <a:ext cx="1358001" cy="13580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DB2AE2-662F-457A-8A1F-B8ED0D03DAB5}">
      <dsp:nvSpPr>
        <dsp:cNvPr id="0" name=""/>
        <dsp:cNvSpPr/>
      </dsp:nvSpPr>
      <dsp:spPr>
        <a:xfrm>
          <a:off x="1924012" y="1360111"/>
          <a:ext cx="7245436" cy="135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Acquisire elementi informativi volti a costruire un quadro conoscitivo condiviso per quanto concerne i limiti e le condizioni per uno sviluppo sostenibile</a:t>
          </a:r>
          <a:endParaRPr lang="it-IT" sz="2700" kern="1200" dirty="0"/>
        </a:p>
      </dsp:txBody>
      <dsp:txXfrm>
        <a:off x="1924012" y="1360111"/>
        <a:ext cx="7245436" cy="1358001"/>
      </dsp:txXfrm>
    </dsp:sp>
    <dsp:sp modelId="{B589F36A-A505-42A7-9B13-73725A1F744D}">
      <dsp:nvSpPr>
        <dsp:cNvPr id="0" name=""/>
        <dsp:cNvSpPr/>
      </dsp:nvSpPr>
      <dsp:spPr>
        <a:xfrm>
          <a:off x="1245011" y="2718112"/>
          <a:ext cx="1358001" cy="13580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86E68B-4761-46A0-93A7-C00C25DD8F4F}">
      <dsp:nvSpPr>
        <dsp:cNvPr id="0" name=""/>
        <dsp:cNvSpPr/>
      </dsp:nvSpPr>
      <dsp:spPr>
        <a:xfrm>
          <a:off x="1924012" y="2718112"/>
          <a:ext cx="7245436" cy="1358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Acquisire i pareri dei soggetti interessati</a:t>
          </a:r>
          <a:endParaRPr lang="it-IT" sz="2700" kern="1200" dirty="0"/>
        </a:p>
      </dsp:txBody>
      <dsp:txXfrm>
        <a:off x="1924012" y="2718112"/>
        <a:ext cx="7245436" cy="1358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8F31B-564D-4FCB-ABB9-A1929F97A2BA}">
      <dsp:nvSpPr>
        <dsp:cNvPr id="0" name=""/>
        <dsp:cNvSpPr/>
      </dsp:nvSpPr>
      <dsp:spPr>
        <a:xfrm>
          <a:off x="0" y="41597"/>
          <a:ext cx="10058399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AUTORITA’ COMPETENTE</a:t>
          </a:r>
          <a:endParaRPr lang="it-IT" sz="4400" kern="1200" dirty="0"/>
        </a:p>
      </dsp:txBody>
      <dsp:txXfrm>
        <a:off x="51517" y="93114"/>
        <a:ext cx="9955365" cy="952306"/>
      </dsp:txXfrm>
    </dsp:sp>
    <dsp:sp modelId="{3C5B0C30-C349-4737-ACFC-60B9D5CB458C}">
      <dsp:nvSpPr>
        <dsp:cNvPr id="0" name=""/>
        <dsp:cNvSpPr/>
      </dsp:nvSpPr>
      <dsp:spPr>
        <a:xfrm>
          <a:off x="0" y="1096937"/>
          <a:ext cx="10058399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400" kern="1200" dirty="0" smtClean="0"/>
            <a:t>Dirigente del Settore Opere Pubbliche, Ambiente e Sport</a:t>
          </a:r>
          <a:endParaRPr lang="it-IT" sz="3400" kern="1200" dirty="0"/>
        </a:p>
      </dsp:txBody>
      <dsp:txXfrm>
        <a:off x="0" y="1096937"/>
        <a:ext cx="10058399" cy="1070190"/>
      </dsp:txXfrm>
    </dsp:sp>
    <dsp:sp modelId="{D024EFE4-4172-4B88-B965-8CA7C04FC2BE}">
      <dsp:nvSpPr>
        <dsp:cNvPr id="0" name=""/>
        <dsp:cNvSpPr/>
      </dsp:nvSpPr>
      <dsp:spPr>
        <a:xfrm>
          <a:off x="0" y="2167128"/>
          <a:ext cx="10058399" cy="105534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AUTORITA’ PROCEDENTE</a:t>
          </a:r>
          <a:endParaRPr lang="it-IT" sz="4400" kern="1200" dirty="0"/>
        </a:p>
      </dsp:txBody>
      <dsp:txXfrm>
        <a:off x="51517" y="2218645"/>
        <a:ext cx="9955365" cy="952306"/>
      </dsp:txXfrm>
    </dsp:sp>
    <dsp:sp modelId="{0715B8EB-425B-4B5E-8E15-FC13B1FA1309}">
      <dsp:nvSpPr>
        <dsp:cNvPr id="0" name=""/>
        <dsp:cNvSpPr/>
      </dsp:nvSpPr>
      <dsp:spPr>
        <a:xfrm>
          <a:off x="0" y="3222468"/>
          <a:ext cx="10058399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400" kern="1200" dirty="0" smtClean="0"/>
            <a:t>Dirigente del Settore Rigenerazione Urbana, Mobilità e Sviluppo</a:t>
          </a:r>
          <a:endParaRPr lang="it-IT" sz="3400" kern="1200" dirty="0"/>
        </a:p>
      </dsp:txBody>
      <dsp:txXfrm>
        <a:off x="0" y="3222468"/>
        <a:ext cx="10058399" cy="1070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2C62A-AD5A-4834-ABC9-0336F4499AC4}">
      <dsp:nvSpPr>
        <dsp:cNvPr id="0" name=""/>
        <dsp:cNvSpPr/>
      </dsp:nvSpPr>
      <dsp:spPr>
        <a:xfrm>
          <a:off x="6" y="0"/>
          <a:ext cx="9968885" cy="387976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4BFCA-3713-4EEF-AA09-AEF240A1C37F}">
      <dsp:nvSpPr>
        <dsp:cNvPr id="0" name=""/>
        <dsp:cNvSpPr/>
      </dsp:nvSpPr>
      <dsp:spPr>
        <a:xfrm>
          <a:off x="1166207" y="2820985"/>
          <a:ext cx="142775" cy="142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077DC-1707-497B-9DB6-C93C4E0E1098}">
      <dsp:nvSpPr>
        <dsp:cNvPr id="0" name=""/>
        <dsp:cNvSpPr/>
      </dsp:nvSpPr>
      <dsp:spPr>
        <a:xfrm>
          <a:off x="27434" y="2956380"/>
          <a:ext cx="2728363" cy="92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 smtClean="0"/>
            <a:t>1) </a:t>
          </a:r>
          <a:r>
            <a:rPr lang="it-IT" sz="1400" b="1" kern="1200" dirty="0" smtClean="0"/>
            <a:t>Prima conferenza di valutazione (Scoping)</a:t>
          </a:r>
          <a:r>
            <a:rPr lang="it-IT" sz="1400" kern="1200" dirty="0" smtClean="0"/>
            <a:t>. Viene indetta per definire i contenuti del Rapporto Ambientale</a:t>
          </a:r>
          <a:endParaRPr lang="it-IT" sz="1400" kern="1200" dirty="0"/>
        </a:p>
      </dsp:txBody>
      <dsp:txXfrm>
        <a:off x="27434" y="2956380"/>
        <a:ext cx="2728363" cy="923384"/>
      </dsp:txXfrm>
    </dsp:sp>
    <dsp:sp modelId="{BCC4FFD0-C9CC-4BAE-9170-829EF2219C3D}">
      <dsp:nvSpPr>
        <dsp:cNvPr id="0" name=""/>
        <dsp:cNvSpPr/>
      </dsp:nvSpPr>
      <dsp:spPr>
        <a:xfrm>
          <a:off x="2890034" y="1959525"/>
          <a:ext cx="223474" cy="223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0DD3C-BF2F-4622-8F5B-D01B710A6DB8}">
      <dsp:nvSpPr>
        <dsp:cNvPr id="0" name=""/>
        <dsp:cNvSpPr/>
      </dsp:nvSpPr>
      <dsp:spPr>
        <a:xfrm>
          <a:off x="6379069" y="1445754"/>
          <a:ext cx="2110001" cy="1089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 smtClean="0"/>
            <a:t>4) </a:t>
          </a:r>
          <a:r>
            <a:rPr lang="it-IT" sz="1400" b="1" kern="1200" dirty="0" smtClean="0"/>
            <a:t>Seconda Conferenza di Valutazione</a:t>
          </a:r>
          <a:r>
            <a:rPr lang="it-IT" sz="1400" kern="1200" dirty="0" smtClean="0"/>
            <a:t>. Viene indetta per condividere la proposta di PUMS e di Rapporto Ambientale</a:t>
          </a:r>
          <a:endParaRPr lang="it-IT" sz="1400" kern="1200" dirty="0"/>
        </a:p>
      </dsp:txBody>
      <dsp:txXfrm>
        <a:off x="6379069" y="1445754"/>
        <a:ext cx="2110001" cy="1089849"/>
      </dsp:txXfrm>
    </dsp:sp>
    <dsp:sp modelId="{D6934497-5FD0-4F4C-98EA-98B69B62597C}">
      <dsp:nvSpPr>
        <dsp:cNvPr id="0" name=""/>
        <dsp:cNvSpPr/>
      </dsp:nvSpPr>
      <dsp:spPr>
        <a:xfrm>
          <a:off x="4630647" y="1420491"/>
          <a:ext cx="297965" cy="297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33373-2942-46AD-9750-0363EF6FA55D}">
      <dsp:nvSpPr>
        <dsp:cNvPr id="0" name=""/>
        <dsp:cNvSpPr/>
      </dsp:nvSpPr>
      <dsp:spPr>
        <a:xfrm>
          <a:off x="2908166" y="2205185"/>
          <a:ext cx="2861749" cy="131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8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2) </a:t>
          </a:r>
          <a:r>
            <a:rPr lang="it-IT" sz="1400" b="1" kern="1200" dirty="0" smtClean="0">
              <a:solidFill>
                <a:schemeClr val="tx1"/>
              </a:solidFill>
            </a:rPr>
            <a:t>Deposito</a:t>
          </a:r>
          <a:r>
            <a:rPr lang="it-IT" sz="1400" b="1" kern="1200" dirty="0" smtClean="0"/>
            <a:t> della proposta di piano e della proposta di rapporto ambientale</a:t>
          </a:r>
          <a:r>
            <a:rPr lang="it-IT" sz="1400" kern="1200" dirty="0" smtClean="0"/>
            <a:t> presso gli uffici del Comune dell'Aquila; Regione Abruzzo Dipartimento Governo del Territorio e Politiche Ambientali, Dipartimento Infrastrutture, Trasporti, Mobilità, Reti e Logistica; Provincia dell’Aquila, Settore Ambiente e Urbanistica</a:t>
          </a:r>
          <a:endParaRPr lang="it-IT" sz="1400" kern="1200" dirty="0"/>
        </a:p>
      </dsp:txBody>
      <dsp:txXfrm>
        <a:off x="2908166" y="2205185"/>
        <a:ext cx="2861749" cy="1318003"/>
      </dsp:txXfrm>
    </dsp:sp>
    <dsp:sp modelId="{EC044BD4-185D-49BB-B032-AB48D9152DFE}">
      <dsp:nvSpPr>
        <dsp:cNvPr id="0" name=""/>
        <dsp:cNvSpPr/>
      </dsp:nvSpPr>
      <dsp:spPr>
        <a:xfrm>
          <a:off x="6254022" y="1060452"/>
          <a:ext cx="384872" cy="384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A38A3-ABCA-4090-B27C-B10FD7D4BF93}">
      <dsp:nvSpPr>
        <dsp:cNvPr id="0" name=""/>
        <dsp:cNvSpPr/>
      </dsp:nvSpPr>
      <dsp:spPr>
        <a:xfrm>
          <a:off x="3497716" y="780059"/>
          <a:ext cx="2580794" cy="87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3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3) Pubblicazione dell’avviso di deposito sul </a:t>
          </a:r>
          <a:r>
            <a:rPr lang="it-IT" sz="1400" b="1" kern="1200" dirty="0" smtClean="0"/>
            <a:t>BURA</a:t>
          </a:r>
          <a:r>
            <a:rPr lang="it-IT" sz="1400" kern="1200" dirty="0" smtClean="0"/>
            <a:t>, all’Albo Pretorio e sul sito del Comune</a:t>
          </a:r>
          <a:endParaRPr lang="it-IT" sz="1400" kern="1200" dirty="0"/>
        </a:p>
      </dsp:txBody>
      <dsp:txXfrm>
        <a:off x="3497716" y="780059"/>
        <a:ext cx="2580794" cy="875024"/>
      </dsp:txXfrm>
    </dsp:sp>
    <dsp:sp modelId="{36FA5ACC-691C-4A02-80CB-976FBA49C254}">
      <dsp:nvSpPr>
        <dsp:cNvPr id="0" name=""/>
        <dsp:cNvSpPr/>
      </dsp:nvSpPr>
      <dsp:spPr>
        <a:xfrm>
          <a:off x="8166472" y="760769"/>
          <a:ext cx="490402" cy="490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4C755-D637-4BE5-AC57-F7FA8A48D973}">
      <dsp:nvSpPr>
        <dsp:cNvPr id="0" name=""/>
        <dsp:cNvSpPr/>
      </dsp:nvSpPr>
      <dsp:spPr>
        <a:xfrm>
          <a:off x="8347578" y="1283609"/>
          <a:ext cx="1621319" cy="11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85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5) Possibilità di presentare </a:t>
          </a:r>
          <a:r>
            <a:rPr lang="it-IT" sz="1400" b="1" kern="1200" dirty="0" smtClean="0"/>
            <a:t>osservazioni</a:t>
          </a:r>
          <a:r>
            <a:rPr lang="it-IT" sz="1400" kern="1200" dirty="0" smtClean="0"/>
            <a:t> entro 60 gg dalla data dell’avviso di pubblicazione sul BURA</a:t>
          </a:r>
          <a:endParaRPr lang="it-IT" sz="1400" kern="1200" dirty="0"/>
        </a:p>
      </dsp:txBody>
      <dsp:txXfrm>
        <a:off x="8347578" y="1283609"/>
        <a:ext cx="1621319" cy="1112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23871-E35F-4EBA-B580-9CD629190818}">
      <dsp:nvSpPr>
        <dsp:cNvPr id="0" name=""/>
        <dsp:cNvSpPr/>
      </dsp:nvSpPr>
      <dsp:spPr>
        <a:xfrm rot="10800000">
          <a:off x="2246876" y="1553"/>
          <a:ext cx="8463569" cy="4603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Incontri pubblici</a:t>
          </a:r>
          <a:endParaRPr lang="it-IT" sz="1600" kern="1200" dirty="0"/>
        </a:p>
      </dsp:txBody>
      <dsp:txXfrm rot="10800000">
        <a:off x="2361951" y="1553"/>
        <a:ext cx="8348494" cy="460302"/>
      </dsp:txXfrm>
    </dsp:sp>
    <dsp:sp modelId="{86D9BCA0-7FB8-415C-B681-C4F346966B32}">
      <dsp:nvSpPr>
        <dsp:cNvPr id="0" name=""/>
        <dsp:cNvSpPr/>
      </dsp:nvSpPr>
      <dsp:spPr>
        <a:xfrm>
          <a:off x="2016725" y="1553"/>
          <a:ext cx="460302" cy="4603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09638-3DD9-4980-8131-CC186FBC3858}">
      <dsp:nvSpPr>
        <dsp:cNvPr id="0" name=""/>
        <dsp:cNvSpPr/>
      </dsp:nvSpPr>
      <dsp:spPr>
        <a:xfrm rot="10800000">
          <a:off x="2246876" y="576931"/>
          <a:ext cx="8463569" cy="460302"/>
        </a:xfrm>
        <a:prstGeom prst="homePlate">
          <a:avLst/>
        </a:prstGeom>
        <a:solidFill>
          <a:schemeClr val="accent5">
            <a:hueOff val="354520"/>
            <a:satOff val="-3982"/>
            <a:lumOff val="-8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Pubblicazione di tutti i documenti e news nella sezione dedicata del sito del Comune di L’Aquila</a:t>
          </a:r>
          <a:endParaRPr lang="it-IT" sz="1600" kern="1200" dirty="0"/>
        </a:p>
      </dsp:txBody>
      <dsp:txXfrm rot="10800000">
        <a:off x="2361951" y="576931"/>
        <a:ext cx="8348494" cy="460302"/>
      </dsp:txXfrm>
    </dsp:sp>
    <dsp:sp modelId="{8B86E9A1-803A-475B-9D2C-55709682D193}">
      <dsp:nvSpPr>
        <dsp:cNvPr id="0" name=""/>
        <dsp:cNvSpPr/>
      </dsp:nvSpPr>
      <dsp:spPr>
        <a:xfrm>
          <a:off x="2016725" y="576931"/>
          <a:ext cx="460302" cy="46030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E907E-7D84-4C2A-9F6F-01ECCC5B1B96}">
      <dsp:nvSpPr>
        <dsp:cNvPr id="0" name=""/>
        <dsp:cNvSpPr/>
      </dsp:nvSpPr>
      <dsp:spPr>
        <a:xfrm rot="10800000">
          <a:off x="2246876" y="1152308"/>
          <a:ext cx="8463569" cy="460302"/>
        </a:xfrm>
        <a:prstGeom prst="homePlate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Possibilità di presentare proposte e osservazioni ai seguenti indirizzi e-mail: </a:t>
          </a:r>
          <a:r>
            <a:rPr lang="it-IT" sz="1600" kern="1200" dirty="0" smtClean="0">
              <a:solidFill>
                <a:schemeClr val="bg1"/>
              </a:solidFill>
              <a:hlinkClick xmlns:r="http://schemas.openxmlformats.org/officeDocument/2006/relationships" r:id="rId3"/>
            </a:rPr>
            <a:t>pums@comune.laquila.it</a:t>
          </a:r>
          <a:r>
            <a:rPr lang="it-IT" sz="1600" kern="1200" dirty="0" smtClean="0">
              <a:solidFill>
                <a:schemeClr val="bg1"/>
              </a:solidFill>
            </a:rPr>
            <a:t>,  </a:t>
          </a:r>
          <a:r>
            <a:rPr lang="it-IT" sz="1600" kern="1200" dirty="0" smtClean="0">
              <a:solidFill>
                <a:schemeClr val="bg1"/>
              </a:solidFill>
              <a:hlinkClick xmlns:r="http://schemas.openxmlformats.org/officeDocument/2006/relationships" r:id="rId4"/>
            </a:rPr>
            <a:t>vas@comune.laquila.it</a:t>
          </a:r>
          <a:r>
            <a:rPr lang="it-IT" sz="1600" kern="1200" dirty="0" smtClean="0">
              <a:solidFill>
                <a:schemeClr val="bg1"/>
              </a:solidFill>
            </a:rPr>
            <a:t>  e </a:t>
          </a:r>
          <a:r>
            <a:rPr lang="it-IT" sz="1600" kern="1200" dirty="0" err="1" smtClean="0">
              <a:solidFill>
                <a:schemeClr val="bg1"/>
              </a:solidFill>
            </a:rPr>
            <a:t>PEC:</a:t>
          </a:r>
          <a:r>
            <a:rPr lang="it-IT" sz="1600" kern="1200" dirty="0" err="1" smtClean="0">
              <a:solidFill>
                <a:schemeClr val="bg1"/>
              </a:solidFill>
              <a:hlinkClick xmlns:r="http://schemas.openxmlformats.org/officeDocument/2006/relationships" r:id="rId5"/>
            </a:rPr>
            <a:t>protocollo@comune.laquila.postecert.it</a:t>
          </a:r>
          <a:endParaRPr lang="it-IT" sz="1600" kern="1200" dirty="0">
            <a:solidFill>
              <a:schemeClr val="bg1"/>
            </a:solidFill>
          </a:endParaRPr>
        </a:p>
      </dsp:txBody>
      <dsp:txXfrm rot="10800000">
        <a:off x="2361951" y="1152308"/>
        <a:ext cx="8348494" cy="460302"/>
      </dsp:txXfrm>
    </dsp:sp>
    <dsp:sp modelId="{C6465AFD-A499-4901-973B-7B2EF2A169CB}">
      <dsp:nvSpPr>
        <dsp:cNvPr id="0" name=""/>
        <dsp:cNvSpPr/>
      </dsp:nvSpPr>
      <dsp:spPr>
        <a:xfrm>
          <a:off x="2016725" y="1152308"/>
          <a:ext cx="460302" cy="46030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80739-40C3-4865-B454-4F55D824667E}">
      <dsp:nvSpPr>
        <dsp:cNvPr id="0" name=""/>
        <dsp:cNvSpPr/>
      </dsp:nvSpPr>
      <dsp:spPr>
        <a:xfrm rot="10800000">
          <a:off x="2246876" y="1727686"/>
          <a:ext cx="8463569" cy="460302"/>
        </a:xfrm>
        <a:prstGeom prst="homePlate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Possibilità di partecipazione attraverso questionari on-line</a:t>
          </a:r>
          <a:endParaRPr lang="it-IT" sz="1600" kern="1200" dirty="0"/>
        </a:p>
      </dsp:txBody>
      <dsp:txXfrm rot="10800000">
        <a:off x="2361951" y="1727686"/>
        <a:ext cx="8348494" cy="460302"/>
      </dsp:txXfrm>
    </dsp:sp>
    <dsp:sp modelId="{C9622FF4-AE69-4C4E-9251-D305E9110F90}">
      <dsp:nvSpPr>
        <dsp:cNvPr id="0" name=""/>
        <dsp:cNvSpPr/>
      </dsp:nvSpPr>
      <dsp:spPr>
        <a:xfrm>
          <a:off x="2016725" y="1727686"/>
          <a:ext cx="460302" cy="46030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D19B3-1FE1-4076-9AE5-3EEEFE5791EE}">
      <dsp:nvSpPr>
        <dsp:cNvPr id="0" name=""/>
        <dsp:cNvSpPr/>
      </dsp:nvSpPr>
      <dsp:spPr>
        <a:xfrm rot="10800000">
          <a:off x="2246876" y="2303064"/>
          <a:ext cx="8463569" cy="460302"/>
        </a:xfrm>
        <a:prstGeom prst="homePlate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Attivazione di un forum on-line</a:t>
          </a:r>
          <a:endParaRPr lang="it-IT" sz="1600" kern="1200" dirty="0"/>
        </a:p>
      </dsp:txBody>
      <dsp:txXfrm rot="10800000">
        <a:off x="2361951" y="2303064"/>
        <a:ext cx="8348494" cy="460302"/>
      </dsp:txXfrm>
    </dsp:sp>
    <dsp:sp modelId="{83B85F2B-12CF-4FFF-A42B-04949488EAC9}">
      <dsp:nvSpPr>
        <dsp:cNvPr id="0" name=""/>
        <dsp:cNvSpPr/>
      </dsp:nvSpPr>
      <dsp:spPr>
        <a:xfrm>
          <a:off x="2016725" y="2303064"/>
          <a:ext cx="460302" cy="460302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2BEF8-6781-4A99-A173-7AD084AC3247}">
      <dsp:nvSpPr>
        <dsp:cNvPr id="0" name=""/>
        <dsp:cNvSpPr/>
      </dsp:nvSpPr>
      <dsp:spPr>
        <a:xfrm rot="10800000">
          <a:off x="2246876" y="2878441"/>
          <a:ext cx="8463569" cy="460302"/>
        </a:xfrm>
        <a:prstGeom prst="homePlate">
          <a:avLst/>
        </a:prstGeom>
        <a:solidFill>
          <a:schemeClr val="accent5">
            <a:hueOff val="1772600"/>
            <a:satOff val="-19909"/>
            <a:lumOff val="-42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Possibilità di visionare gli incontri nel canale istituzionale di </a:t>
          </a:r>
          <a:r>
            <a:rPr lang="it-IT" sz="1600" kern="1200" dirty="0" err="1" smtClean="0"/>
            <a:t>Youtube</a:t>
          </a:r>
          <a:endParaRPr lang="it-IT" sz="1600" kern="1200" dirty="0"/>
        </a:p>
      </dsp:txBody>
      <dsp:txXfrm rot="10800000">
        <a:off x="2361951" y="2878441"/>
        <a:ext cx="8348494" cy="460302"/>
      </dsp:txXfrm>
    </dsp:sp>
    <dsp:sp modelId="{86683E37-B878-42F0-887F-0A88E7765BE5}">
      <dsp:nvSpPr>
        <dsp:cNvPr id="0" name=""/>
        <dsp:cNvSpPr/>
      </dsp:nvSpPr>
      <dsp:spPr>
        <a:xfrm>
          <a:off x="2016725" y="2878441"/>
          <a:ext cx="460302" cy="46030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121C6-33BD-41F0-A99B-1883855A89C6}">
      <dsp:nvSpPr>
        <dsp:cNvPr id="0" name=""/>
        <dsp:cNvSpPr/>
      </dsp:nvSpPr>
      <dsp:spPr>
        <a:xfrm rot="10800000">
          <a:off x="2246876" y="3453819"/>
          <a:ext cx="8463569" cy="460302"/>
        </a:xfrm>
        <a:prstGeom prst="homePlate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Aggiornamenti in tempo reale attraverso una pagina </a:t>
          </a:r>
          <a:r>
            <a:rPr lang="it-IT" sz="1600" kern="1200" dirty="0" err="1" smtClean="0"/>
            <a:t>facebook</a:t>
          </a:r>
          <a:r>
            <a:rPr lang="it-IT" sz="1600" kern="1200" dirty="0" smtClean="0"/>
            <a:t> dedicata </a:t>
          </a:r>
          <a:endParaRPr lang="it-IT" sz="1600" kern="1200" dirty="0"/>
        </a:p>
      </dsp:txBody>
      <dsp:txXfrm rot="10800000">
        <a:off x="2361951" y="3453819"/>
        <a:ext cx="8348494" cy="460302"/>
      </dsp:txXfrm>
    </dsp:sp>
    <dsp:sp modelId="{0B111867-BF42-44E9-BF12-DF8D6B689100}">
      <dsp:nvSpPr>
        <dsp:cNvPr id="0" name=""/>
        <dsp:cNvSpPr/>
      </dsp:nvSpPr>
      <dsp:spPr>
        <a:xfrm>
          <a:off x="2016725" y="3453819"/>
          <a:ext cx="460302" cy="460302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0CB88-7142-454C-8DC8-46C2286744A2}">
      <dsp:nvSpPr>
        <dsp:cNvPr id="0" name=""/>
        <dsp:cNvSpPr/>
      </dsp:nvSpPr>
      <dsp:spPr>
        <a:xfrm rot="16200000">
          <a:off x="-1369191" y="2056553"/>
          <a:ext cx="3137725" cy="2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09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DIRETTIVE EUROPEE</a:t>
          </a:r>
          <a:endParaRPr lang="it-IT" sz="2000" kern="1200" dirty="0"/>
        </a:p>
      </dsp:txBody>
      <dsp:txXfrm>
        <a:off x="-1369191" y="2056553"/>
        <a:ext cx="3137725" cy="282441"/>
      </dsp:txXfrm>
    </dsp:sp>
    <dsp:sp modelId="{C7789A6E-C089-4794-9796-6CB2CB61B56B}">
      <dsp:nvSpPr>
        <dsp:cNvPr id="0" name=""/>
        <dsp:cNvSpPr/>
      </dsp:nvSpPr>
      <dsp:spPr>
        <a:xfrm>
          <a:off x="340891" y="628910"/>
          <a:ext cx="1406856" cy="3137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249097" rIns="71120" bIns="7112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800" b="1" kern="1200" dirty="0" smtClean="0"/>
            <a:t>Libro Bianco Trasporti </a:t>
          </a:r>
          <a:r>
            <a:rPr lang="it-IT" sz="800" kern="1200" dirty="0" smtClean="0"/>
            <a:t>(2011)</a:t>
          </a:r>
          <a:endParaRPr lang="it-IT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800" b="1" kern="1200" dirty="0" smtClean="0"/>
            <a:t>Programma infrastrutturale TEN-T </a:t>
          </a:r>
          <a:r>
            <a:rPr lang="it-IT" sz="800" kern="1200" dirty="0" smtClean="0"/>
            <a:t>(Trans European Network-Transport)</a:t>
          </a:r>
          <a:endParaRPr lang="it-IT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800" b="1" kern="1200" dirty="0" smtClean="0"/>
            <a:t>Piano d’azione sulla mobilità urbana </a:t>
          </a:r>
          <a:r>
            <a:rPr lang="pt-BR" sz="800" kern="1200" dirty="0" smtClean="0"/>
            <a:t>Com (2009) 490 del 30.9.2009</a:t>
          </a:r>
          <a:endParaRPr lang="it-IT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800" b="1" kern="1200" dirty="0" smtClean="0"/>
            <a:t>Urban Mobility Package </a:t>
          </a:r>
          <a:r>
            <a:rPr lang="it-IT" sz="800" kern="1200" dirty="0" smtClean="0"/>
            <a:t>del 2013 “Verso una mobilità urbana competitiva ed </a:t>
          </a:r>
          <a:r>
            <a:rPr lang="pt-BR" sz="800" kern="1200" dirty="0" smtClean="0"/>
            <a:t>efficiente” (COM (2013) 913 final</a:t>
          </a:r>
          <a:endParaRPr lang="it-IT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800" b="1" kern="1200" dirty="0" smtClean="0"/>
            <a:t>Patto di Amsterdam </a:t>
          </a:r>
          <a:r>
            <a:rPr lang="it-IT" sz="800" kern="1200" dirty="0" smtClean="0"/>
            <a:t>(2016)</a:t>
          </a:r>
          <a:endParaRPr lang="it-IT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800" b="1" kern="1200" dirty="0" smtClean="0"/>
            <a:t>Europa 2020</a:t>
          </a:r>
          <a:endParaRPr lang="it-IT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800" kern="1200" dirty="0" smtClean="0"/>
            <a:t>Direttiva del Presidente del Consiglio dei Ministri 16 marzo 2018: “</a:t>
          </a:r>
          <a:r>
            <a:rPr lang="it-IT" sz="800" b="1" kern="1200" dirty="0" smtClean="0"/>
            <a:t>Indirizzi per l'attuazione dell'Agenda 2030</a:t>
          </a:r>
          <a:r>
            <a:rPr lang="it-IT" sz="800" kern="1200" dirty="0" smtClean="0"/>
            <a:t> delle Nazioni Unite e della Strategia nazionale per lo sviluppo sostenibile” AGENDA 2030</a:t>
          </a:r>
          <a:endParaRPr lang="it-IT" sz="800" kern="1200" dirty="0"/>
        </a:p>
      </dsp:txBody>
      <dsp:txXfrm>
        <a:off x="340891" y="628910"/>
        <a:ext cx="1406856" cy="3137725"/>
      </dsp:txXfrm>
    </dsp:sp>
    <dsp:sp modelId="{3F5E85DD-ACCE-4868-A0E9-C41D9D3A5612}">
      <dsp:nvSpPr>
        <dsp:cNvPr id="0" name=""/>
        <dsp:cNvSpPr/>
      </dsp:nvSpPr>
      <dsp:spPr>
        <a:xfrm>
          <a:off x="58450" y="256088"/>
          <a:ext cx="564882" cy="564882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02" t="18135" r="2202" b="18135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B1D8B-C5F4-45FD-8E5B-391B44FFA7F0}">
      <dsp:nvSpPr>
        <dsp:cNvPr id="0" name=""/>
        <dsp:cNvSpPr/>
      </dsp:nvSpPr>
      <dsp:spPr>
        <a:xfrm rot="16200000">
          <a:off x="693858" y="2056553"/>
          <a:ext cx="3137725" cy="2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09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>
        <a:off x="693858" y="2056553"/>
        <a:ext cx="3137725" cy="282441"/>
      </dsp:txXfrm>
    </dsp:sp>
    <dsp:sp modelId="{76146570-788F-4D06-A5AE-5730E1BFB108}">
      <dsp:nvSpPr>
        <dsp:cNvPr id="0" name=""/>
        <dsp:cNvSpPr/>
      </dsp:nvSpPr>
      <dsp:spPr>
        <a:xfrm>
          <a:off x="2403942" y="628910"/>
          <a:ext cx="1406856" cy="3137725"/>
        </a:xfrm>
        <a:prstGeom prst="rect">
          <a:avLst/>
        </a:prstGeom>
        <a:solidFill>
          <a:schemeClr val="accent5">
            <a:hueOff val="531780"/>
            <a:satOff val="-5973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49097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Nazionali di Sicurezza Stradale </a:t>
          </a:r>
          <a:r>
            <a:rPr lang="it-IT" sz="1200" kern="1200" dirty="0" smtClean="0"/>
            <a:t>(bozza) – Orizzonte 2020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Connettere Italia </a:t>
          </a:r>
          <a:r>
            <a:rPr lang="it-IT" sz="1200" kern="1200" dirty="0" smtClean="0"/>
            <a:t>Approvato dal Consiglio dei Ministri l’11/04/2017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d’Azione dell’Efficienza Energetica 2017</a:t>
          </a:r>
          <a:endParaRPr lang="it-IT" sz="1200" b="1" kern="1200" dirty="0"/>
        </a:p>
      </dsp:txBody>
      <dsp:txXfrm>
        <a:off x="2403942" y="628910"/>
        <a:ext cx="1406856" cy="3137725"/>
      </dsp:txXfrm>
    </dsp:sp>
    <dsp:sp modelId="{08678D8E-5704-4C0A-8C5B-58B804A1B60F}">
      <dsp:nvSpPr>
        <dsp:cNvPr id="0" name=""/>
        <dsp:cNvSpPr/>
      </dsp:nvSpPr>
      <dsp:spPr>
        <a:xfrm>
          <a:off x="2121500" y="256088"/>
          <a:ext cx="564882" cy="564882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103" t="-20103" r="-20103" b="-20103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2C7FF-8CDA-415B-9518-13CE89AAF73E}">
      <dsp:nvSpPr>
        <dsp:cNvPr id="0" name=""/>
        <dsp:cNvSpPr/>
      </dsp:nvSpPr>
      <dsp:spPr>
        <a:xfrm rot="16200000">
          <a:off x="2756908" y="2056553"/>
          <a:ext cx="3137725" cy="2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09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>
        <a:off x="2756908" y="2056553"/>
        <a:ext cx="3137725" cy="282441"/>
      </dsp:txXfrm>
    </dsp:sp>
    <dsp:sp modelId="{4D8B2861-24D7-4318-AED9-4CF461509AB3}">
      <dsp:nvSpPr>
        <dsp:cNvPr id="0" name=""/>
        <dsp:cNvSpPr/>
      </dsp:nvSpPr>
      <dsp:spPr>
        <a:xfrm>
          <a:off x="4466992" y="628910"/>
          <a:ext cx="1406856" cy="3137725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49097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Energetico Regionale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Quadro di Riferimento Regionale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di Risanamento e Tutela della Qualità dell'Aria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Regionale Integrato dei Trasporti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di Riprogrammazione dei Servizi TPL</a:t>
          </a:r>
          <a:endParaRPr lang="it-IT" sz="1200" b="1" kern="1200" dirty="0"/>
        </a:p>
      </dsp:txBody>
      <dsp:txXfrm>
        <a:off x="4466992" y="628910"/>
        <a:ext cx="1406856" cy="3137725"/>
      </dsp:txXfrm>
    </dsp:sp>
    <dsp:sp modelId="{34FC92F5-35F6-4082-80F4-057CBE6D6694}">
      <dsp:nvSpPr>
        <dsp:cNvPr id="0" name=""/>
        <dsp:cNvSpPr/>
      </dsp:nvSpPr>
      <dsp:spPr>
        <a:xfrm>
          <a:off x="4184550" y="256088"/>
          <a:ext cx="564882" cy="56488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662" t="-7357" r="-29662" b="-7357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15FCC-2BA2-484A-AFC4-8FB00FE21F9B}">
      <dsp:nvSpPr>
        <dsp:cNvPr id="0" name=""/>
        <dsp:cNvSpPr/>
      </dsp:nvSpPr>
      <dsp:spPr>
        <a:xfrm rot="16200000">
          <a:off x="4819958" y="2056553"/>
          <a:ext cx="3137725" cy="2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09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PIANI PROVINCIALI</a:t>
          </a:r>
          <a:endParaRPr lang="it-IT" sz="2000" kern="1200" dirty="0"/>
        </a:p>
      </dsp:txBody>
      <dsp:txXfrm>
        <a:off x="4819958" y="2056553"/>
        <a:ext cx="3137725" cy="282441"/>
      </dsp:txXfrm>
    </dsp:sp>
    <dsp:sp modelId="{8145749D-31F0-40E1-B7FA-40FB06373609}">
      <dsp:nvSpPr>
        <dsp:cNvPr id="0" name=""/>
        <dsp:cNvSpPr/>
      </dsp:nvSpPr>
      <dsp:spPr>
        <a:xfrm>
          <a:off x="6530042" y="628910"/>
          <a:ext cx="1406856" cy="3137725"/>
        </a:xfrm>
        <a:prstGeom prst="rect">
          <a:avLst/>
        </a:prstGeom>
        <a:solidFill>
          <a:schemeClr val="accent5">
            <a:hueOff val="1595340"/>
            <a:satOff val="-17918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49097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Territoriale di Coordinamento Provinciale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Sustainable Energy Action Plan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di Bacino del Trasporto Pubblico Locale</a:t>
          </a:r>
          <a:endParaRPr lang="it-IT" sz="1200" b="1" kern="1200" dirty="0"/>
        </a:p>
      </dsp:txBody>
      <dsp:txXfrm>
        <a:off x="6530042" y="628910"/>
        <a:ext cx="1406856" cy="3137725"/>
      </dsp:txXfrm>
    </dsp:sp>
    <dsp:sp modelId="{655FA265-84E5-4171-A978-43E502543C37}">
      <dsp:nvSpPr>
        <dsp:cNvPr id="0" name=""/>
        <dsp:cNvSpPr/>
      </dsp:nvSpPr>
      <dsp:spPr>
        <a:xfrm>
          <a:off x="6247601" y="256088"/>
          <a:ext cx="564882" cy="564882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35" t="2202" r="18135" b="2202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82599-77AA-4235-B29C-FE110B1F8F32}">
      <dsp:nvSpPr>
        <dsp:cNvPr id="0" name=""/>
        <dsp:cNvSpPr/>
      </dsp:nvSpPr>
      <dsp:spPr>
        <a:xfrm rot="16200000">
          <a:off x="6883009" y="2056553"/>
          <a:ext cx="3137725" cy="2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09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PIANI COMUNALI</a:t>
          </a:r>
          <a:endParaRPr lang="it-IT" sz="2000" kern="1200" dirty="0"/>
        </a:p>
      </dsp:txBody>
      <dsp:txXfrm>
        <a:off x="6883009" y="2056553"/>
        <a:ext cx="3137725" cy="282441"/>
      </dsp:txXfrm>
    </dsp:sp>
    <dsp:sp modelId="{8FEC37A7-6566-42FC-90F6-FD657EC0DF97}">
      <dsp:nvSpPr>
        <dsp:cNvPr id="0" name=""/>
        <dsp:cNvSpPr/>
      </dsp:nvSpPr>
      <dsp:spPr>
        <a:xfrm>
          <a:off x="8593092" y="628910"/>
          <a:ext cx="1406856" cy="3137725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49097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Strutturale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Strategico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di Ricostruzione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Urbano della Mobilità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Piano di Emergenza Comunale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Documento Preliminare del Nuovo PRG</a:t>
          </a:r>
          <a:endParaRPr lang="it-IT" sz="12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800" kern="1200" dirty="0"/>
        </a:p>
      </dsp:txBody>
      <dsp:txXfrm>
        <a:off x="8593092" y="628910"/>
        <a:ext cx="1406856" cy="3137725"/>
      </dsp:txXfrm>
    </dsp:sp>
    <dsp:sp modelId="{33FEB31C-B4C0-4A45-BE6E-4CBC504357A3}">
      <dsp:nvSpPr>
        <dsp:cNvPr id="0" name=""/>
        <dsp:cNvSpPr/>
      </dsp:nvSpPr>
      <dsp:spPr>
        <a:xfrm>
          <a:off x="8310651" y="256088"/>
          <a:ext cx="564882" cy="564882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389" t="5389" r="5389" b="5389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0F39C-29AF-4C77-97E3-2E228AEB0B14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A6BF8-5CE1-4F53-B8C5-D3E17B683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3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CBB6A-98C4-4D19-8426-E34ECBFA9BE0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3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826A-E4D8-49C0-83CD-992F319CA7D7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68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2B41-BB96-4ACC-9DC7-D7BEE28D9190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50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C0E-D558-447F-BD72-383595795BAE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95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941-09F1-4FCE-B46B-10B526F63C04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93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58A-9BB2-40CA-953D-17B565BC2EB1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7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378B-7528-44DC-861D-AF08970699A3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98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E9E9-7BBD-4C8D-BEA8-75F3EAA4DB31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32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725E-4131-431F-B5F8-8B4981178929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0CE143-8BDE-4DC8-AED9-148EAE04011B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71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B54B-09F0-4DB6-A6EE-F04D6103B8A3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11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9C47B0-6AC9-411B-8E70-F7C7B10F4370}" type="datetime1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3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package" Target="../embeddings/Foglio_di_lavoro_di_Microsoft_Excel2.xlsx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5" Type="http://schemas.openxmlformats.org/officeDocument/2006/relationships/package" Target="../embeddings/Foglio_di_lavoro_di_Microsoft_Excel4.xlsx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package" Target="../embeddings/Foglio_di_lavoro_di_Microsoft_Excel6.xlsx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laria.polcini@comune.laquila.it" TargetMode="External"/><Relationship Id="rId2" Type="http://schemas.openxmlformats.org/officeDocument/2006/relationships/hyperlink" Target="mailto:roberto.spagnoli@comune.laquila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otocollo@comune.laquila.postecert.it" TargetMode="External"/><Relationship Id="rId4" Type="http://schemas.openxmlformats.org/officeDocument/2006/relationships/hyperlink" Target="mailto:vas@comune.laquila.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/>
              <a:t>PUMS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Piano Urbano per la Mobilità Sostenibile</a:t>
            </a:r>
          </a:p>
          <a:p>
            <a:r>
              <a:rPr lang="it-IT" dirty="0" smtClean="0"/>
              <a:t>Conferenza di Scoping</a:t>
            </a:r>
          </a:p>
          <a:p>
            <a:r>
              <a:rPr lang="it-IT" dirty="0" smtClean="0"/>
              <a:t>13 Dicembre 2018 ore 10,00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89" y="4455620"/>
            <a:ext cx="2196791" cy="1143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05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QUADRO PROGRAMMATICO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48850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10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3202577" y="2492274"/>
            <a:ext cx="282441" cy="3137725"/>
            <a:chOff x="58451" y="628911"/>
            <a:chExt cx="282441" cy="3137725"/>
          </a:xfrm>
        </p:grpSpPr>
        <p:sp>
          <p:nvSpPr>
            <p:cNvPr id="7" name="Rettangolo 6"/>
            <p:cNvSpPr/>
            <p:nvPr/>
          </p:nvSpPr>
          <p:spPr>
            <a:xfrm rot="16200000">
              <a:off x="-1369191" y="2056553"/>
              <a:ext cx="3137725" cy="2824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asellaDiTesto 7"/>
            <p:cNvSpPr txBox="1"/>
            <p:nvPr/>
          </p:nvSpPr>
          <p:spPr>
            <a:xfrm rot="16200000">
              <a:off x="-1369191" y="2056553"/>
              <a:ext cx="3137725" cy="282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49097" bIns="0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smtClean="0"/>
                <a:t>PIANI NAZIONALI</a:t>
              </a:r>
              <a:endParaRPr lang="it-IT" sz="2000" kern="12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270868" y="2487912"/>
            <a:ext cx="282441" cy="3137725"/>
            <a:chOff x="58451" y="628911"/>
            <a:chExt cx="282441" cy="3137725"/>
          </a:xfrm>
        </p:grpSpPr>
        <p:sp>
          <p:nvSpPr>
            <p:cNvPr id="10" name="Rettangolo 9"/>
            <p:cNvSpPr/>
            <p:nvPr/>
          </p:nvSpPr>
          <p:spPr>
            <a:xfrm rot="16200000">
              <a:off x="-1369191" y="2056553"/>
              <a:ext cx="3137725" cy="2824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asellaDiTesto 10"/>
            <p:cNvSpPr txBox="1"/>
            <p:nvPr/>
          </p:nvSpPr>
          <p:spPr>
            <a:xfrm rot="16200000">
              <a:off x="-1369191" y="2056553"/>
              <a:ext cx="3137725" cy="282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49097" bIns="0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smtClean="0"/>
                <a:t>PIANI REGIONALI</a:t>
              </a:r>
              <a:endParaRPr lang="it-IT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97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1370" t="2925" r="3842" b="1003"/>
          <a:stretch/>
        </p:blipFill>
        <p:spPr>
          <a:xfrm>
            <a:off x="1193181" y="1845734"/>
            <a:ext cx="5856924" cy="4416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L’AMBITO DI INFLUENZA TERRITORIALE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81751" y="1823432"/>
            <a:ext cx="3930731" cy="86564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E’ stata effettuata una zonizzazione a più livelli di definizione in base alla struttura e alle peculiarità del territorio.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679902" y="4012866"/>
            <a:ext cx="340299" cy="32444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1789642">
            <a:off x="3136706" y="3773266"/>
            <a:ext cx="1169177" cy="65761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281752" y="2613119"/>
            <a:ext cx="189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CENTRO STORICO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281752" y="3070463"/>
            <a:ext cx="281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AREA  URBANA COMPATTA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2386361" y="2620536"/>
            <a:ext cx="3286975" cy="2564779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281752" y="3510190"/>
            <a:ext cx="118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</a:rPr>
              <a:t>PERIFERIA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81752" y="3987896"/>
            <a:ext cx="179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PRIMA CINTURA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281751" y="4483378"/>
            <a:ext cx="216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DIRETTRICI ESTERNE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 rot="2171061">
            <a:off x="1931583" y="2334645"/>
            <a:ext cx="4167196" cy="3176666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1607127" y="2639008"/>
            <a:ext cx="556824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203192" y="3818614"/>
            <a:ext cx="625607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2154715" y="4783511"/>
            <a:ext cx="533067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784068" y="5652726"/>
            <a:ext cx="533067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4294214" y="6020842"/>
            <a:ext cx="533067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5673336" y="5987654"/>
            <a:ext cx="533067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6265961" y="5539401"/>
            <a:ext cx="600312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5532583" y="4267579"/>
            <a:ext cx="402264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5336777" y="3551748"/>
            <a:ext cx="635013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5019270" y="2689072"/>
            <a:ext cx="635013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4467383" y="1976583"/>
            <a:ext cx="443024" cy="238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3187358" y="1871932"/>
            <a:ext cx="443024" cy="238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2744333" y="1896508"/>
            <a:ext cx="443024" cy="238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2332696" y="1928338"/>
            <a:ext cx="443024" cy="238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287496" y="4858317"/>
            <a:ext cx="3795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ripartizione in zone omogenee ha permesso di fotografare l’attuale situazione della mobilità a L’Aquila e sarà utilizzata per la scelta dello scenario a minore impatto ambientale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30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9" grpId="0"/>
      <p:bldP spid="10" grpId="0" animBg="1"/>
      <p:bldP spid="11" grpId="0"/>
      <p:bldP spid="12" grpId="0"/>
      <p:bldP spid="15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AMBIENTALI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54548"/>
            <a:ext cx="10058400" cy="4312014"/>
          </a:xfrm>
        </p:spPr>
        <p:txBody>
          <a:bodyPr>
            <a:noAutofit/>
          </a:bodyPr>
          <a:lstStyle/>
          <a:p>
            <a:r>
              <a:rPr lang="it-IT" sz="1600" dirty="0" smtClean="0"/>
              <a:t>Le componenti ambientali ritenute pertinenti al piano in esame sono: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Mobilità;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Qualità dell’aria;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Cambiamenti climatici;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Consumo di risorse energetiche;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Rumore;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Salute e Sicurezza;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Aspetti economici</a:t>
            </a:r>
          </a:p>
          <a:p>
            <a:pPr marL="0" indent="0">
              <a:buNone/>
            </a:pPr>
            <a:r>
              <a:rPr lang="it-IT" sz="1600" dirty="0"/>
              <a:t>Nell’ambito della fase di partecipazione le componenti e gli obiettivi di sostenibilità potranno essere maggiormente specificati e contestualizzati.</a:t>
            </a:r>
          </a:p>
          <a:p>
            <a:pPr marL="0" indent="0">
              <a:buNone/>
            </a:pPr>
            <a:r>
              <a:rPr lang="it-IT" sz="1600" dirty="0" smtClean="0"/>
              <a:t>Una </a:t>
            </a:r>
            <a:r>
              <a:rPr lang="it-IT" sz="1600" dirty="0"/>
              <a:t>volta definite le azioni specifiche del PUMS e quindi gli eventuali nuovi interventi infrastrutturali, verranno valutati gli impatti sulle componenti non considerate. </a:t>
            </a:r>
          </a:p>
          <a:p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0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DI SOSTENIBILITA’ AMBIENTALE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194080"/>
            <a:ext cx="10058400" cy="4023360"/>
          </a:xfrm>
        </p:spPr>
        <p:txBody>
          <a:bodyPr>
            <a:normAutofit/>
          </a:bodyPr>
          <a:lstStyle/>
          <a:p>
            <a:r>
              <a:rPr lang="it-IT" sz="2400" dirty="0"/>
              <a:t>A partire dall’analisi degli obiettivi dei Piani e Programmi individuati nel Quadro Programmatico coerenti con il PUMS, sono stati selezionati, per ciascuna delle componenti, degli </a:t>
            </a:r>
            <a:r>
              <a:rPr lang="it-IT" sz="2400" b="1" dirty="0"/>
              <a:t>OBIETTIVI DI SOSTENIBILITA’ AMBIENTALE</a:t>
            </a:r>
          </a:p>
          <a:p>
            <a:r>
              <a:rPr lang="it-IT" sz="2400" dirty="0"/>
              <a:t>Tali obiettivi possono essere modificati e integrati a seguito di eventuali richieste dei SCA durante la fase di consultazione.</a:t>
            </a:r>
          </a:p>
          <a:p>
            <a:r>
              <a:rPr lang="it-IT" sz="2400" dirty="0"/>
              <a:t>Nel Rapporto Ambientale verrà sviluppata </a:t>
            </a:r>
            <a:r>
              <a:rPr lang="it-IT" sz="2400" b="1" dirty="0"/>
              <a:t>l’analisi di coerenza esterna</a:t>
            </a:r>
            <a:r>
              <a:rPr lang="it-IT" sz="2400" dirty="0"/>
              <a:t>, al fine di verificare la sinergia tra gli </a:t>
            </a:r>
            <a:r>
              <a:rPr lang="it-IT" sz="2400" b="1" dirty="0"/>
              <a:t>obiettivi del PUMS con quelli di sostenibilità </a:t>
            </a:r>
            <a:r>
              <a:rPr lang="it-IT" sz="2400" dirty="0"/>
              <a:t>ambientale; e </a:t>
            </a:r>
            <a:r>
              <a:rPr lang="it-IT" sz="2400" b="1" dirty="0"/>
              <a:t>l’analisi di coerenza interna tra gli obiettivi di </a:t>
            </a:r>
            <a:r>
              <a:rPr lang="it-IT" sz="2400" b="1" dirty="0" smtClean="0"/>
              <a:t>piano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Tale </a:t>
            </a:r>
            <a:r>
              <a:rPr lang="it-IT" sz="2400" dirty="0"/>
              <a:t>analisi verrà effettuata attraverso l’elaborazione di </a:t>
            </a:r>
            <a:r>
              <a:rPr lang="it-IT" sz="2400" b="1" dirty="0"/>
              <a:t>matrici di confronto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6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DI SOSTENIBILITA’ AMBIENTALE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39750"/>
              </p:ext>
            </p:extLst>
          </p:nvPr>
        </p:nvGraphicFramePr>
        <p:xfrm>
          <a:off x="1149534" y="1793148"/>
          <a:ext cx="10023564" cy="4454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3214">
                  <a:extLst>
                    <a:ext uri="{9D8B030D-6E8A-4147-A177-3AD203B41FA5}">
                      <a16:colId xmlns:a16="http://schemas.microsoft.com/office/drawing/2014/main" val="1407177560"/>
                    </a:ext>
                  </a:extLst>
                </a:gridCol>
                <a:gridCol w="8140350">
                  <a:extLst>
                    <a:ext uri="{9D8B030D-6E8A-4147-A177-3AD203B41FA5}">
                      <a16:colId xmlns:a16="http://schemas.microsoft.com/office/drawing/2014/main" val="919758999"/>
                    </a:ext>
                  </a:extLst>
                </a:gridCol>
              </a:tblGrid>
              <a:tr h="279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COMPONENTE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OBIETTIVO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:a16="http://schemas.microsoft.com/office/drawing/2014/main" val="343957300"/>
                  </a:ext>
                </a:extLst>
              </a:tr>
              <a:tr h="1191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 dirty="0">
                          <a:effectLst/>
                        </a:rPr>
                        <a:t>Mobilità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Mob_01 Minimizzazione dell’uso individuale dell’automobile privata e moderazione del traffico (LV, PRIT, PRTPL, PBTPL, PUM, NPRG, </a:t>
                      </a:r>
                      <a:r>
                        <a:rPr lang="it-IT" sz="1050" dirty="0" err="1">
                          <a:effectLst/>
                        </a:rPr>
                        <a:t>PdR</a:t>
                      </a:r>
                      <a:r>
                        <a:rPr lang="it-IT" sz="1050" dirty="0">
                          <a:effectLst/>
                        </a:rPr>
                        <a:t>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Mob_02 Trasporto Pubblico Locale efficiente, sicuro, accessibile, economico ed attrattivo per il soddisfacimento della domanda dei cittadini (LV, PRTPL, PRIT, PBTPL, PUM, NPRG)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Mob_03 Sviluppo di sistemi collettivi di trasporto (PUM, PRIT)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Mob_04 Promozione di un sistema di mobilità lenta che sfrutti una rete di aree e corridoi verdi multifunzionali (PRIT, NPRG)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Mob_05 Favorire sistemi di trasporto multimodali (QRR, PRIT)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:a16="http://schemas.microsoft.com/office/drawing/2014/main" val="2491763276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>
                          <a:effectLst/>
                        </a:rPr>
                        <a:t>Qualità dell’Aria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710690" algn="r"/>
                        </a:tabLst>
                      </a:pPr>
                      <a:r>
                        <a:rPr lang="it-IT" sz="1050" dirty="0">
                          <a:effectLst/>
                        </a:rPr>
                        <a:t>QA_01 Minimizzare le emissioni e abbattere le concentrazioni inquinanti in atmosfera (LBT, EU2020, AGENDA2030, PRTQA, PUM)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QA_02 Utilizzo di un sistema di Trasporto urbano non inquinante (PAMU)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:a16="http://schemas.microsoft.com/office/drawing/2014/main" val="795142050"/>
                  </a:ext>
                </a:extLst>
              </a:tr>
              <a:tr h="297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>
                          <a:effectLst/>
                        </a:rPr>
                        <a:t>Cambiamenti Climatici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CC_01 Riduzione di almeno il 20% rispetto al 2005 delle emissioni di anidride carbonica entro il 2020 (SEAP)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:a16="http://schemas.microsoft.com/office/drawing/2014/main" val="2879528232"/>
                  </a:ext>
                </a:extLst>
              </a:tr>
              <a:tr h="2767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 dirty="0">
                          <a:effectLst/>
                        </a:rPr>
                        <a:t>Consumo Di Risorse Energetiche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CE_01 Risparmio energetico attraverso la riduzione del consumo di carburanti tradizionali (AGENDA2030, PAEE, PER, PUM, LG PUMS)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:a16="http://schemas.microsoft.com/office/drawing/2014/main" val="2278366991"/>
                  </a:ext>
                </a:extLst>
              </a:tr>
              <a:tr h="148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 dirty="0">
                          <a:effectLst/>
                        </a:rPr>
                        <a:t>Rumore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Rum_01 Riduzione dell’inquinamento acustico (PRIT, PUM)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:a16="http://schemas.microsoft.com/office/drawing/2014/main" val="809701467"/>
                  </a:ext>
                </a:extLst>
              </a:tr>
              <a:tr h="7449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 dirty="0" smtClean="0">
                          <a:effectLst/>
                        </a:rPr>
                        <a:t>Sicurezza e Salute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710690" algn="r"/>
                        </a:tabLst>
                      </a:pPr>
                      <a:r>
                        <a:rPr lang="it-IT" sz="1050" dirty="0">
                          <a:effectLst/>
                        </a:rPr>
                        <a:t>SSAU_01 Riduzione del 50% del numero dei decessi sulle strade entro il 2020 rispetto al totale dei decessi registrati nel 2010 (PNSS)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SSAU_02 Riduzione del numero di feriti sulle strade (PNSS)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SSAU_03 Individuazione di luoghi e percorsi sicuri da utilizzare in caso di emergenza (PEC)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SSAU_04 Aumento della soddisfazione della cittadinanza (LG PUMS, PBTL)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:a16="http://schemas.microsoft.com/office/drawing/2014/main" val="3388649813"/>
                  </a:ext>
                </a:extLst>
              </a:tr>
              <a:tr h="297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>
                          <a:effectLst/>
                        </a:rPr>
                        <a:t>Economia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Ec_01 Progressivo incremento del rapporto tra ricavi da traffico e costi operativi (PRTPL)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Ec_02 Definizione di livelli occupazionali appropriati (PRTPL)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:a16="http://schemas.microsoft.com/office/drawing/2014/main" val="1221558383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9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CARATTERIZZAZIONE  AMBITO </a:t>
            </a:r>
            <a:r>
              <a:rPr lang="it-IT" dirty="0" err="1" smtClean="0"/>
              <a:t>DI</a:t>
            </a:r>
            <a:r>
              <a:rPr lang="it-IT" dirty="0" smtClean="0"/>
              <a:t> INFLUENZA - Qualità aria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0517"/>
          </a:xfrm>
        </p:spPr>
        <p:txBody>
          <a:bodyPr>
            <a:normAutofit fontScale="40000" lnSpcReduction="20000"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it-IT" b="1" dirty="0" smtClean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5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 rete di monitoraggio regionale, nel </a:t>
            </a:r>
            <a:r>
              <a:rPr lang="it-IT" sz="25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a L’Aquila si sono registrati: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it-IT" sz="25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PM 10: n. 9 superamenti del valore medio giornaliero di 50 µg/mc ed </a:t>
            </a:r>
            <a:r>
              <a:rPr lang="it-IT" sz="25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it-IT" sz="25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5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concentrazione media annua di 21 µg/mc;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5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PM 2,5: concentrazione media annua di 13 µg/</a:t>
            </a:r>
            <a:r>
              <a:rPr lang="it-IT" sz="2500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it-IT" sz="25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5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NO2: nessun superamento del valore medio orario di 200 µg/</a:t>
            </a:r>
            <a:r>
              <a:rPr lang="it-IT" sz="2500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it-IT" sz="25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it-IT" sz="25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l="23926" t="36527" r="22762" b="27745"/>
          <a:stretch>
            <a:fillRect/>
          </a:stretch>
        </p:blipFill>
        <p:spPr bwMode="auto">
          <a:xfrm>
            <a:off x="1403647" y="1935603"/>
            <a:ext cx="2674083" cy="230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ttangolo 7"/>
          <p:cNvSpPr/>
          <p:nvPr/>
        </p:nvSpPr>
        <p:spPr>
          <a:xfrm>
            <a:off x="7188624" y="1793212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1200" b="1" dirty="0" smtClean="0">
                <a:latin typeface="Century Gothic" panose="020B0502020202020204" pitchFamily="34" charset="0"/>
              </a:rPr>
              <a:t>Stima emissioni  inquinanti atmosferici da traffico </a:t>
            </a:r>
            <a:endParaRPr lang="it-IT" sz="12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97" y="2154015"/>
            <a:ext cx="4087924" cy="20956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99" y="4229009"/>
            <a:ext cx="2497101" cy="199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7077075" y="4244459"/>
            <a:ext cx="1657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/>
              <a:t>modello basato sulla metodologia COPERT IV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85193" y="2257166"/>
            <a:ext cx="186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Rilevamento effettuato nel centro storico per valutare i livelli di PM10 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settembre 2016)</a:t>
            </a:r>
            <a:endParaRPr lang="it-IT" sz="10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CARATTERIZZAZIONE  AMBITO </a:t>
            </a:r>
            <a:r>
              <a:rPr lang="it-IT" dirty="0" err="1" smtClean="0"/>
              <a:t>DI</a:t>
            </a:r>
            <a:r>
              <a:rPr lang="it-IT" dirty="0" smtClean="0"/>
              <a:t> INFLUENZA Cambiamenti climatici, Energia, Rumore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996688" y="2104846"/>
            <a:ext cx="3231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Rilievi sull’inquinamento acustico nel territorio aquilano da dati ISTAT relativi alla Campagna di Monitoraggio Rumore rispetto a 100.000 abitanti effettuata con riferimento ai dati 2009-2012 rappresentati dallo schema che segue: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8384875" y="3869111"/>
          <a:ext cx="2741886" cy="13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217"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Anno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N. controlli effettuati</a:t>
                      </a:r>
                      <a:endParaRPr lang="it-IT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69">
                <a:tc>
                  <a:txBody>
                    <a:bodyPr/>
                    <a:lstStyle/>
                    <a:p>
                      <a:r>
                        <a:rPr lang="it-IT" sz="1500" b="0" dirty="0" smtClean="0"/>
                        <a:t>2011</a:t>
                      </a:r>
                      <a:endParaRPr lang="it-IT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6,9</a:t>
                      </a:r>
                      <a:endParaRPr lang="it-IT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69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2012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2,7</a:t>
                      </a:r>
                      <a:endParaRPr lang="it-IT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1112206" y="1699928"/>
            <a:ext cx="2554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b="1" dirty="0" smtClean="0"/>
              <a:t>EMISSIONI </a:t>
            </a:r>
            <a:r>
              <a:rPr lang="it-IT" sz="1000" b="1" dirty="0" err="1" smtClean="0"/>
              <a:t>DI</a:t>
            </a:r>
            <a:r>
              <a:rPr lang="it-IT" sz="1000" b="1" dirty="0" smtClean="0"/>
              <a:t> ANIDRIDE CARBONICA NEL TERRITORIO PROVINCIALE  E COMUNALE</a:t>
            </a:r>
            <a:endParaRPr lang="it-IT" sz="10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615" y="2088402"/>
            <a:ext cx="2544792" cy="24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687" y="2074112"/>
            <a:ext cx="2536883" cy="243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4149306" y="1713388"/>
            <a:ext cx="3209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b="1" dirty="0" smtClean="0"/>
              <a:t>CONSUMI ENERGETICI COMPLESSIVI NELL’AMBITO DEL TERRITORIO PROVINCIALE  E COMUNALE</a:t>
            </a:r>
            <a:endParaRPr lang="it-IT" sz="10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9118" y="4623758"/>
            <a:ext cx="2563326" cy="154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0538" y="4641011"/>
            <a:ext cx="2590214" cy="155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CARATTERIZZAZIONE DELL’AMBITO DI </a:t>
            </a:r>
            <a:r>
              <a:rPr lang="it-IT" dirty="0" smtClean="0"/>
              <a:t>INFLUENZA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7883" y="2575972"/>
            <a:ext cx="10058400" cy="3563088"/>
          </a:xfrm>
        </p:spPr>
        <p:txBody>
          <a:bodyPr/>
          <a:lstStyle/>
          <a:p>
            <a:r>
              <a:rPr lang="it-IT" dirty="0" smtClean="0"/>
              <a:t>Si tratta di uno </a:t>
            </a:r>
            <a:r>
              <a:rPr lang="it-IT" dirty="0"/>
              <a:t>strumento di analisi in grado di </a:t>
            </a:r>
            <a:r>
              <a:rPr lang="it-IT" dirty="0" smtClean="0"/>
              <a:t>individuare in un sistema: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/>
              <a:t>PUNTI DI FORZA</a:t>
            </a:r>
            <a:r>
              <a:rPr lang="it-IT" dirty="0" smtClean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/>
              <a:t>PUNTI DI DEBOLEZZA</a:t>
            </a:r>
            <a:r>
              <a:rPr lang="it-IT" dirty="0" smtClean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/>
              <a:t>OPPORTUNITA’ </a:t>
            </a: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/>
              <a:t>MINACCE</a:t>
            </a:r>
            <a:endParaRPr lang="it-IT" dirty="0"/>
          </a:p>
          <a:p>
            <a:r>
              <a:rPr lang="it-IT" dirty="0" smtClean="0"/>
              <a:t>Utile a supportare le </a:t>
            </a:r>
            <a:r>
              <a:rPr lang="it-IT" dirty="0"/>
              <a:t>scelte più opportune e convenienti per uno </a:t>
            </a:r>
            <a:r>
              <a:rPr lang="it-IT" b="1" dirty="0" smtClean="0"/>
              <a:t>SVILUPPO SOSTENIBILE </a:t>
            </a:r>
            <a:r>
              <a:rPr lang="it-IT" dirty="0" smtClean="0"/>
              <a:t>del territorio.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17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1197883" y="1876177"/>
            <a:ext cx="9957797" cy="409823"/>
            <a:chOff x="0" y="41597"/>
            <a:chExt cx="10058399" cy="1055340"/>
          </a:xfrm>
        </p:grpSpPr>
        <p:sp>
          <p:nvSpPr>
            <p:cNvPr id="7" name="Rettangolo arrotondato 6"/>
            <p:cNvSpPr/>
            <p:nvPr/>
          </p:nvSpPr>
          <p:spPr>
            <a:xfrm>
              <a:off x="0" y="41597"/>
              <a:ext cx="10058399" cy="105534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CasellaDiTesto 7"/>
            <p:cNvSpPr txBox="1"/>
            <p:nvPr/>
          </p:nvSpPr>
          <p:spPr>
            <a:xfrm>
              <a:off x="51517" y="93114"/>
              <a:ext cx="9955365" cy="952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dirty="0"/>
                <a:t>ANALISI </a:t>
              </a:r>
              <a:r>
                <a:rPr lang="it-IT" sz="2800" dirty="0" smtClean="0"/>
                <a:t>SWOT (</a:t>
              </a:r>
              <a:r>
                <a:rPr lang="it-IT" sz="2800" dirty="0" err="1"/>
                <a:t>Strengths-Weaknesses-Opportunities-Threats</a:t>
              </a:r>
              <a:r>
                <a:rPr lang="it-IT" sz="2800" dirty="0" smtClean="0"/>
                <a:t>)</a:t>
              </a:r>
              <a:r>
                <a:rPr lang="it-IT" sz="2800" kern="1200" dirty="0" smtClean="0"/>
                <a:t>   </a:t>
              </a:r>
              <a:endParaRPr lang="it-IT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10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CARATTERIZZAZIONE DELL’AMBITO DI INFLUENZA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1203159" y="1800609"/>
          <a:ext cx="9952522" cy="4267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1994">
                  <a:extLst>
                    <a:ext uri="{9D8B030D-6E8A-4147-A177-3AD203B41FA5}">
                      <a16:colId xmlns:a16="http://schemas.microsoft.com/office/drawing/2014/main" val="1829824168"/>
                    </a:ext>
                  </a:extLst>
                </a:gridCol>
                <a:gridCol w="3681861">
                  <a:extLst>
                    <a:ext uri="{9D8B030D-6E8A-4147-A177-3AD203B41FA5}">
                      <a16:colId xmlns:a16="http://schemas.microsoft.com/office/drawing/2014/main" val="355577186"/>
                    </a:ext>
                  </a:extLst>
                </a:gridCol>
                <a:gridCol w="2632359">
                  <a:extLst>
                    <a:ext uri="{9D8B030D-6E8A-4147-A177-3AD203B41FA5}">
                      <a16:colId xmlns:a16="http://schemas.microsoft.com/office/drawing/2014/main" val="3453787859"/>
                    </a:ext>
                  </a:extLst>
                </a:gridCol>
                <a:gridCol w="1556181">
                  <a:extLst>
                    <a:ext uri="{9D8B030D-6E8A-4147-A177-3AD203B41FA5}">
                      <a16:colId xmlns:a16="http://schemas.microsoft.com/office/drawing/2014/main" val="1122020144"/>
                    </a:ext>
                  </a:extLst>
                </a:gridCol>
                <a:gridCol w="1550127">
                  <a:extLst>
                    <a:ext uri="{9D8B030D-6E8A-4147-A177-3AD203B41FA5}">
                      <a16:colId xmlns:a16="http://schemas.microsoft.com/office/drawing/2014/main" val="1617622630"/>
                    </a:ext>
                  </a:extLst>
                </a:gridCol>
              </a:tblGrid>
              <a:tr h="14178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TEMA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PUNTI DI FORZA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PUNTI DI DEBOLEZZA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OPPORTUNITA’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MINACCE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extLst>
                  <a:ext uri="{0D108BD9-81ED-4DB2-BD59-A6C34878D82A}">
                    <a16:rowId xmlns:a16="http://schemas.microsoft.com/office/drawing/2014/main" val="3537353868"/>
                  </a:ext>
                </a:extLst>
              </a:tr>
              <a:tr h="3544565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Mobilità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Disponibilità di un primo stralcio (</a:t>
                      </a:r>
                      <a:r>
                        <a:rPr lang="it-IT" sz="1000" dirty="0" err="1">
                          <a:effectLst/>
                        </a:rPr>
                        <a:t>S.Elia</a:t>
                      </a:r>
                      <a:r>
                        <a:rPr lang="it-IT" sz="1000" dirty="0">
                          <a:effectLst/>
                        </a:rPr>
                        <a:t> – Monticchio) e copertura finanziaria per il completamento della pista polifunzionale Capitignano – L’Aquila - Molina Aterno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Copertura finanziaria Green Way di interconnessione tra le aree protette in ambito comunale (SUS)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Studio di fattibilità e copertura finanziaria per la realizzazione di un sistema urbano integrato di percorsi ciclabili a servizio della mobilità locale C-S e C-L, del turismo e del collegamento tra poli (SUS)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Copertura </a:t>
                      </a:r>
                      <a:r>
                        <a:rPr lang="it-IT" sz="1000" dirty="0">
                          <a:effectLst/>
                        </a:rPr>
                        <a:t>finanziaria per la riattivazione del collegamento pedonale meccanizzato esistente Terminal L. Natali - Piazza Duomo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Dotazione finanziaria per la realizzazione di un primo stralcio della rete </a:t>
                      </a:r>
                      <a:r>
                        <a:rPr lang="it-IT" sz="1000" dirty="0" err="1">
                          <a:effectLst/>
                        </a:rPr>
                        <a:t>metrobus</a:t>
                      </a:r>
                      <a:r>
                        <a:rPr lang="it-IT" sz="1000" dirty="0">
                          <a:effectLst/>
                        </a:rPr>
                        <a:t> (Ospedale – via Corrado IV – dir. Stazione ferroviaria – Villa Comunale - Terminal Natali)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Copertura finanziaria per la sistemazione del nodo intermodale della stazione RFI dell’Aquila con </a:t>
                      </a:r>
                      <a:r>
                        <a:rPr lang="it-IT" sz="1000" kern="1200" dirty="0">
                          <a:effectLst/>
                        </a:rPr>
                        <a:t>realizzazione di un parcheggio di 35 </a:t>
                      </a:r>
                      <a:r>
                        <a:rPr lang="it-IT" sz="1000" dirty="0">
                          <a:effectLst/>
                        </a:rPr>
                        <a:t>posti auto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Dotazione </a:t>
                      </a:r>
                      <a:r>
                        <a:rPr lang="it-IT" sz="1000" dirty="0">
                          <a:effectLst/>
                        </a:rPr>
                        <a:t>finanziaria per la realizzazione di 5 stazioni Bike </a:t>
                      </a:r>
                      <a:r>
                        <a:rPr lang="it-IT" sz="1000" dirty="0" err="1">
                          <a:effectLst/>
                        </a:rPr>
                        <a:t>Sharing</a:t>
                      </a:r>
                      <a:r>
                        <a:rPr lang="it-IT" sz="1000" dirty="0">
                          <a:effectLst/>
                        </a:rPr>
                        <a:t> con 27 punti di ricarica per E-Bike e una flotta di 27 biciclette a pedalata assistita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Accessibilità </a:t>
                      </a:r>
                      <a:r>
                        <a:rPr lang="it-IT" sz="1000" dirty="0">
                          <a:effectLst/>
                        </a:rPr>
                        <a:t>territoriale garantita da una efficiente rete di trasporto pubblico automobilistico extraurbano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Dotazione finanziaria per la realizzazione di una piattaforma integrata di servizi Web Mobility </a:t>
                      </a:r>
                      <a:r>
                        <a:rPr lang="it-IT" sz="1000" dirty="0" err="1">
                          <a:effectLst/>
                        </a:rPr>
                        <a:t>as</a:t>
                      </a:r>
                      <a:r>
                        <a:rPr lang="it-IT" sz="1000" dirty="0">
                          <a:effectLst/>
                        </a:rPr>
                        <a:t> a Service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Copertura finanziaria per la realizzazione di 40 Hot spot WIFI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Inadeguatezza </a:t>
                      </a:r>
                      <a:r>
                        <a:rPr lang="it-IT" sz="1000" dirty="0">
                          <a:effectLst/>
                        </a:rPr>
                        <a:t>del trasferimento di risorse per i servizi minimi di TPL urbano in rapporto all’estensione della rete dovuta alla nuova configurazione insediativa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Assenza di integrazione tariffaria tra servizi urbani e servizi extraurbani di trasporto pubblico locale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Congestione </a:t>
                      </a:r>
                      <a:r>
                        <a:rPr lang="it-IT" sz="1000" dirty="0">
                          <a:effectLst/>
                        </a:rPr>
                        <a:t>del traffico nelle ore di punta in determinate zone (Polo scolastico Acquasanta, </a:t>
                      </a:r>
                      <a:r>
                        <a:rPr lang="it-IT" sz="1000" dirty="0" err="1">
                          <a:effectLst/>
                        </a:rPr>
                        <a:t>Amiternum</a:t>
                      </a:r>
                      <a:r>
                        <a:rPr lang="it-IT" sz="1000" dirty="0">
                          <a:effectLst/>
                        </a:rPr>
                        <a:t> confluenza ss17 e 80, Viale della Croce Rossa)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Totale </a:t>
                      </a:r>
                      <a:r>
                        <a:rPr lang="it-IT" sz="1000" dirty="0">
                          <a:effectLst/>
                        </a:rPr>
                        <a:t>assenza di corsie preferenziali e sistemi di priorità per il TPL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Assenza di percorsi ciclabili e parcheggi per biciclette (</a:t>
                      </a:r>
                      <a:r>
                        <a:rPr lang="it-IT" sz="1000" dirty="0" err="1">
                          <a:effectLst/>
                        </a:rPr>
                        <a:t>velostazioni</a:t>
                      </a:r>
                      <a:r>
                        <a:rPr lang="it-IT" sz="1000" dirty="0">
                          <a:effectLst/>
                        </a:rPr>
                        <a:t>) in campo urbano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Anzianità della flotta degli autobus urbani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Inadeguatezza funzionale delle fermate autobus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Ridotta </a:t>
                      </a:r>
                      <a:r>
                        <a:rPr lang="it-IT" sz="1000" dirty="0">
                          <a:effectLst/>
                        </a:rPr>
                        <a:t>potenzialità della ferrovia dovuta alla linea a semplice binario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Carenza </a:t>
                      </a:r>
                      <a:r>
                        <a:rPr lang="it-IT" sz="1000" dirty="0">
                          <a:effectLst/>
                        </a:rPr>
                        <a:t>di aree pedonali, ZTL zone 30 causata dalla presenza di zone rosse con cantieri di ricostruzione ancora attivi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Elevato </a:t>
                      </a:r>
                      <a:r>
                        <a:rPr lang="it-IT" sz="1000" dirty="0">
                          <a:effectLst/>
                        </a:rPr>
                        <a:t>tasso di motorizzazione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Posizione </a:t>
                      </a:r>
                      <a:r>
                        <a:rPr lang="it-IT" sz="1000" dirty="0">
                          <a:effectLst/>
                        </a:rPr>
                        <a:t>geograficamente baricentrica nell’area dell’appennino centrale e altamente accessibile rispetto alle aree interne e alle dorsali costiere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Collaborazione tra le Università dell’Aquila, Amsterdam, </a:t>
                      </a:r>
                      <a:r>
                        <a:rPr lang="it-IT" sz="1000" dirty="0" err="1">
                          <a:effectLst/>
                        </a:rPr>
                        <a:t>Poznań</a:t>
                      </a:r>
                      <a:r>
                        <a:rPr lang="it-IT" sz="1000" dirty="0">
                          <a:effectLst/>
                        </a:rPr>
                        <a:t> e Urban </a:t>
                      </a:r>
                      <a:r>
                        <a:rPr lang="it-IT" sz="1000" dirty="0" err="1">
                          <a:effectLst/>
                        </a:rPr>
                        <a:t>Studies</a:t>
                      </a:r>
                      <a:r>
                        <a:rPr lang="it-IT" sz="1000" dirty="0">
                          <a:effectLst/>
                        </a:rPr>
                        <a:t> del Gran Sasso Science </a:t>
                      </a:r>
                      <a:r>
                        <a:rPr lang="it-IT" sz="1000" dirty="0" err="1">
                          <a:effectLst/>
                        </a:rPr>
                        <a:t>Institute</a:t>
                      </a:r>
                      <a:r>
                        <a:rPr lang="it-IT" sz="1000" dirty="0">
                          <a:effectLst/>
                        </a:rPr>
                        <a:t> (GSSI) sulla tematica </a:t>
                      </a:r>
                      <a:r>
                        <a:rPr lang="it-IT" sz="1000" dirty="0" err="1">
                          <a:effectLst/>
                        </a:rPr>
                        <a:t>smart</a:t>
                      </a:r>
                      <a:r>
                        <a:rPr lang="it-IT" sz="1000" dirty="0">
                          <a:effectLst/>
                        </a:rPr>
                        <a:t> city ed in particolare su: An Application of the “</a:t>
                      </a:r>
                      <a:r>
                        <a:rPr lang="it-IT" sz="1000" dirty="0" err="1">
                          <a:effectLst/>
                        </a:rPr>
                        <a:t>Infostructure</a:t>
                      </a:r>
                      <a:r>
                        <a:rPr lang="it-IT" sz="1000" dirty="0">
                          <a:effectLst/>
                        </a:rPr>
                        <a:t>” </a:t>
                      </a:r>
                      <a:r>
                        <a:rPr lang="it-IT" sz="1000" dirty="0" err="1">
                          <a:effectLst/>
                        </a:rPr>
                        <a:t>Approach</a:t>
                      </a:r>
                      <a:r>
                        <a:rPr lang="it-IT" sz="1000" dirty="0">
                          <a:effectLst/>
                        </a:rPr>
                        <a:t> to Public Urban Mobility in a Post-</a:t>
                      </a:r>
                      <a:r>
                        <a:rPr lang="it-IT" sz="1000" dirty="0" err="1">
                          <a:effectLst/>
                        </a:rPr>
                        <a:t>Disaster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Context</a:t>
                      </a:r>
                      <a:endParaRPr lang="it-IT" sz="1000" dirty="0">
                        <a:effectLst/>
                      </a:endParaRP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Fusione AMA-TUA   che andrà a programmare, organizzare, monitorare, controllare e promuovere i servizi di trasporto in maniera </a:t>
                      </a:r>
                      <a:r>
                        <a:rPr lang="it-IT" sz="1000" kern="1200" dirty="0">
                          <a:effectLst/>
                        </a:rPr>
                        <a:t>integrata</a:t>
                      </a:r>
                      <a:r>
                        <a:rPr lang="it-IT" sz="1000" dirty="0">
                          <a:effectLst/>
                        </a:rPr>
                        <a:t> all’interno del bacino di competenza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Interferenze causate dalle attività dei cantieri edili alla circolazione multimodale in campo urbano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Frammentazione </a:t>
                      </a:r>
                      <a:r>
                        <a:rPr lang="it-IT" sz="1000" dirty="0">
                          <a:effectLst/>
                        </a:rPr>
                        <a:t>degli ecosistemi causato da un sistema di viabilità e sviluppo urbano che si estende linearmente secondo una direttrice est ovest di circa 20Km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extLst>
                  <a:ext uri="{0D108BD9-81ED-4DB2-BD59-A6C34878D82A}">
                    <a16:rowId xmlns:a16="http://schemas.microsoft.com/office/drawing/2014/main" val="65933186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4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CARATTERIZZAZIONE DELL’AMBITO DI </a:t>
            </a:r>
            <a:r>
              <a:rPr lang="it-IT" dirty="0" smtClean="0"/>
              <a:t>INFLUENZA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201784" y="1823957"/>
          <a:ext cx="10007862" cy="4465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79862">
                  <a:extLst>
                    <a:ext uri="{9D8B030D-6E8A-4147-A177-3AD203B41FA5}">
                      <a16:colId xmlns:a16="http://schemas.microsoft.com/office/drawing/2014/main" val="553184381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582393710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1576853606"/>
                    </a:ext>
                  </a:extLst>
                </a:gridCol>
                <a:gridCol w="2063931">
                  <a:extLst>
                    <a:ext uri="{9D8B030D-6E8A-4147-A177-3AD203B41FA5}">
                      <a16:colId xmlns:a16="http://schemas.microsoft.com/office/drawing/2014/main" val="4239318151"/>
                    </a:ext>
                  </a:extLst>
                </a:gridCol>
                <a:gridCol w="2562035">
                  <a:extLst>
                    <a:ext uri="{9D8B030D-6E8A-4147-A177-3AD203B41FA5}">
                      <a16:colId xmlns:a16="http://schemas.microsoft.com/office/drawing/2014/main" val="991911363"/>
                    </a:ext>
                  </a:extLst>
                </a:gridCol>
              </a:tblGrid>
              <a:tr h="97898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TEMA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PUNTI DI FORZA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PUNTI DI DEBOLEZZA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OPPORTUNITA’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MINACCE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extLst>
                  <a:ext uri="{0D108BD9-81ED-4DB2-BD59-A6C34878D82A}">
                    <a16:rowId xmlns:a16="http://schemas.microsoft.com/office/drawing/2014/main" val="3073754861"/>
                  </a:ext>
                </a:extLst>
              </a:tr>
              <a:tr h="94101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 smtClean="0">
                          <a:effectLst/>
                        </a:rPr>
                        <a:t>Qualità dell’aria</a:t>
                      </a:r>
                      <a:endParaRPr lang="it-IT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dirty="0">
                          <a:effectLst/>
                        </a:rPr>
                        <a:t>Avvenuta realizzazione di un primo stralcio del sistema di abbattimento delle polveri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dirty="0">
                          <a:effectLst/>
                        </a:rPr>
                        <a:t>Misure di prevenzione adottate dal Comune  per la tutela della qualità dell’aria attraverso il cosiddetto “protocollo polveri”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dirty="0">
                          <a:effectLst/>
                        </a:rPr>
                        <a:t>Transito di mezzi pesanti (e quindi ad elevata emissione di gas di scarico) lungo le maggiori arterie urbane dovuto principalmente all’attività di cantiere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kern="1200" dirty="0">
                          <a:effectLst/>
                        </a:rPr>
                        <a:t> 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dirty="0">
                          <a:effectLst/>
                        </a:rPr>
                        <a:t>Buona qualità dell’aria (mancanza di criticità dalla rete di monitoraggio)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dirty="0">
                          <a:effectLst/>
                        </a:rPr>
                        <a:t>Aumento emissione polveri  in atmosfera causa cantieri edili per la ricostruzione post sisma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105584"/>
                  </a:ext>
                </a:extLst>
              </a:tr>
              <a:tr h="106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Cambiamenti Climatici 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Consumo di Risorse Energetiche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Accordi di collaborazione tra ENEA e Università dell’Aquila sulla tematica Mobilità elettrica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Disponibilità di una rete  di 47 colonnine per la ricarica elettrica in fase di implementazione (9 installate, 6 autorizzate, 32 da localizzare)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extLst>
                  <a:ext uri="{0D108BD9-81ED-4DB2-BD59-A6C34878D82A}">
                    <a16:rowId xmlns:a16="http://schemas.microsoft.com/office/drawing/2014/main" val="31724561"/>
                  </a:ext>
                </a:extLst>
              </a:tr>
              <a:tr h="21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Rumore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Assenza di un piano di classificazione acustica comunale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Inquinamento acustico connesso alle attività di cantiere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extLst>
                  <a:ext uri="{0D108BD9-81ED-4DB2-BD59-A6C34878D82A}">
                    <a16:rowId xmlns:a16="http://schemas.microsoft.com/office/drawing/2014/main" val="1104042309"/>
                  </a:ext>
                </a:extLst>
              </a:tr>
              <a:tr h="55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Sicurezza e Salute 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Attenzione alle fasce sociali deboli (ufficio del disability manager e redazione del PEBA)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Inadeguatezza o carenza di marciapiedi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Presenza di numerosi parchi e aree verdi  nel contesto urbano e periurbano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Inadeguato </a:t>
                      </a:r>
                      <a:r>
                        <a:rPr lang="it-IT" sz="1000" dirty="0">
                          <a:effectLst/>
                        </a:rPr>
                        <a:t>sistema di canalizzazione delle acque meteoriche in alcune zone della città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Scarsa </a:t>
                      </a:r>
                      <a:r>
                        <a:rPr lang="it-IT" sz="1000" dirty="0">
                          <a:effectLst/>
                        </a:rPr>
                        <a:t>sensibilità della popolazione verso i temi dello sviluppo sostenibile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extLst>
                  <a:ext uri="{0D108BD9-81ED-4DB2-BD59-A6C34878D82A}">
                    <a16:rowId xmlns:a16="http://schemas.microsoft.com/office/drawing/2014/main" val="2151274548"/>
                  </a:ext>
                </a:extLst>
              </a:tr>
              <a:tr h="783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Economia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Assenza di parcheggi di interscambio con relativi collegamenti sulla rete extraurbana in prossimità dei maggiori poli attrattori turistici in ambito comunale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Sfruttamento </a:t>
                      </a:r>
                      <a:r>
                        <a:rPr lang="it-IT" sz="1000" dirty="0">
                          <a:effectLst/>
                        </a:rPr>
                        <a:t>a fini turistici del patrimonio storico-artistico, archeologico e naturalistico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Opportunità economiche e lavorative connesse alla realizzazione dei lavori per infrastrutture pedonali e ciclabili e gestione delle stazioni bike-</a:t>
                      </a:r>
                      <a:r>
                        <a:rPr lang="it-IT" sz="1000" dirty="0" err="1">
                          <a:effectLst/>
                        </a:rPr>
                        <a:t>sharing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Depauperamento del tessuto del commercio al dettaglio delle aree centrali della città a seguito degli eventi sismici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Riduzione iscritti Università a causa della ricostruzione ancora in itinere e la maggiore concorrenza di altre Università.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Mancanza di un sistema di promozione turistica efficace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extLst>
                  <a:ext uri="{0D108BD9-81ED-4DB2-BD59-A6C34878D82A}">
                    <a16:rowId xmlns:a16="http://schemas.microsoft.com/office/drawing/2014/main" val="69628235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8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DELLA CONFERENZA DI SCOPING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17718"/>
            <a:ext cx="10058400" cy="467698"/>
          </a:xfrm>
        </p:spPr>
        <p:txBody>
          <a:bodyPr>
            <a:noAutofit/>
          </a:bodyPr>
          <a:lstStyle/>
          <a:p>
            <a:r>
              <a:rPr lang="it-IT" sz="3000" dirty="0" smtClean="0"/>
              <a:t>Definire:</a:t>
            </a:r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121769384"/>
              </p:ext>
            </p:extLst>
          </p:nvPr>
        </p:nvGraphicFramePr>
        <p:xfrm>
          <a:off x="1097280" y="2148840"/>
          <a:ext cx="10058400" cy="407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6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COSTRUZIONE SCENARI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0215" y="1792571"/>
            <a:ext cx="9975466" cy="42786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/>
              <a:t>	Oltre allo </a:t>
            </a:r>
            <a:r>
              <a:rPr lang="it-IT" b="1" u="sng" dirty="0" smtClean="0"/>
              <a:t>Scenario attuale</a:t>
            </a:r>
            <a:r>
              <a:rPr lang="it-IT" dirty="0" smtClean="0"/>
              <a:t>, che descrive la situazione della mobilità al momento dell’avvio dei lavori, saranno costruiti e verificati almeno altri due scenari: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it-IT" b="1" u="sng" dirty="0" smtClean="0"/>
              <a:t>Lo Scenario di Riferimento </a:t>
            </a:r>
            <a:r>
              <a:rPr lang="it-IT" dirty="0" smtClean="0"/>
              <a:t>è costituito da quelle azioni/interventi già programmati a tutti i livelli, il cui stato di avanzamento tecnico progettuale e procedurale, ne garantiscono la realizzazione entro l’orizzonte temporale del Piano e per i quali la fase di analisi non ha riscontrato necessità di rimodulazione. Questi includono anche gli interventi già avviati (con lavori in corso). Queste azioni/interventi verrebbero infatti messi in atto anche in assenza del PUMS.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it-IT" b="1" u="sng" dirty="0" smtClean="0"/>
              <a:t>Lo Scenario di Piano</a:t>
            </a:r>
            <a:r>
              <a:rPr lang="it-IT" dirty="0" smtClean="0"/>
              <a:t>, eventualmente in diverse configurazioni, costruito a partire dallo scenario di riferimento, ipotizzando l’implementazione di tutte le politiche, azioni e interventi di cui il PUMS prevede l’attuazione all’orizzonte temporale del piano per raggiungere gli obiettivi prefissati.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La valutazione è effettuata analizzando e confrontando (tramite indicatori) la situazione attuale, quella tendenziale (alternativa 0) e quella dello scenario di piano.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330250" y="2516582"/>
          <a:ext cx="8090195" cy="13548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78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Attuale 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Scenario di riferimento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Scenario di piano</a:t>
                      </a:r>
                      <a:endParaRPr lang="it-IT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76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latin typeface="+mj-lt"/>
                        </a:rPr>
                        <a:t>NOx</a:t>
                      </a:r>
                      <a:r>
                        <a:rPr lang="it-IT" sz="1500" b="0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it-IT" sz="1500" b="0" dirty="0" smtClean="0">
                          <a:latin typeface="+mj-lt"/>
                        </a:rPr>
                        <a:t>(kg/ora giorno) 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13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PM10 (kg/giorno)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362148" y="4451694"/>
          <a:ext cx="8128000" cy="141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68"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kern="1200" baseline="0" dirty="0" err="1" smtClean="0"/>
                        <a:t>rif-att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kern="1200" baseline="0" dirty="0" err="1" smtClean="0"/>
                        <a:t>piano-att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kern="1200" baseline="0" dirty="0" err="1" smtClean="0"/>
                        <a:t>piano-rif</a:t>
                      </a:r>
                      <a:endParaRPr lang="it-IT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err="1" smtClean="0">
                          <a:latin typeface="+mj-lt"/>
                        </a:rPr>
                        <a:t>NOx</a:t>
                      </a:r>
                      <a:r>
                        <a:rPr lang="it-IT" sz="1500" dirty="0" smtClean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  <a:endParaRPr lang="it-IT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</a:p>
                    <a:p>
                      <a:endParaRPr lang="it-IT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</a:p>
                    <a:p>
                      <a:endParaRPr lang="it-IT" sz="1500" dirty="0" smtClean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59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</a:p>
                    <a:p>
                      <a:endParaRPr lang="it-IT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</a:p>
                    <a:p>
                      <a:endParaRPr lang="it-IT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</a:p>
                    <a:p>
                      <a:endParaRPr lang="it-IT" sz="1500" dirty="0" smtClean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329069" y="3934048"/>
            <a:ext cx="66772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500" dirty="0" smtClean="0"/>
              <a:t>Tab. XXX Qualità dell’aria - emissioni rete comunale (giorno feriale)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385776" y="5872724"/>
            <a:ext cx="66772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500" dirty="0" smtClean="0"/>
              <a:t>Tab. XXX- Confronto tra scenari rete comunale (giorno feriale)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INDICATORI 1/4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891171"/>
              </p:ext>
            </p:extLst>
          </p:nvPr>
        </p:nvGraphicFramePr>
        <p:xfrm>
          <a:off x="1209964" y="2043164"/>
          <a:ext cx="9945716" cy="354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Foglio di lavoro" r:id="rId3" imgW="11381256" imgH="3470166" progId="Excel.Sheet.12">
                  <p:embed/>
                </p:oleObj>
              </mc:Choice>
              <mc:Fallback>
                <p:oleObj name="Foglio di lavoro" r:id="rId3" imgW="11381256" imgH="3470166" progId="Excel.Shee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964" y="2043164"/>
                        <a:ext cx="9945716" cy="3544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5300" dirty="0" smtClean="0"/>
              <a:t>PROPOSTA INDICATORI 2/4</a:t>
            </a:r>
            <a:endParaRPr lang="it-IT" sz="5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15255"/>
              </p:ext>
            </p:extLst>
          </p:nvPr>
        </p:nvGraphicFramePr>
        <p:xfrm>
          <a:off x="1163781" y="4296993"/>
          <a:ext cx="9991899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Foglio di lavoro" r:id="rId3" imgW="11381256" imgH="1301673" progId="Excel.Sheet.12">
                  <p:embed/>
                </p:oleObj>
              </mc:Choice>
              <mc:Fallback>
                <p:oleObj name="Foglio di lavoro" r:id="rId3" imgW="11381256" imgH="1301673" progId="Excel.Shee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81" y="4296993"/>
                        <a:ext cx="9991899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23836"/>
              </p:ext>
            </p:extLst>
          </p:nvPr>
        </p:nvGraphicFramePr>
        <p:xfrm>
          <a:off x="1163782" y="1915780"/>
          <a:ext cx="9991898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Foglio di lavoro" r:id="rId5" imgW="11381256" imgH="2196257" progId="Excel.Sheet.12">
                  <p:embed/>
                </p:oleObj>
              </mc:Choice>
              <mc:Fallback>
                <p:oleObj name="Foglio di lavoro" r:id="rId5" imgW="11381256" imgH="2196257" progId="Excel.Sheet.12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82" y="1915780"/>
                        <a:ext cx="9991898" cy="219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INDICATORI 3/4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245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66568"/>
              </p:ext>
            </p:extLst>
          </p:nvPr>
        </p:nvGraphicFramePr>
        <p:xfrm>
          <a:off x="1163782" y="1998146"/>
          <a:ext cx="999189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Foglio di lavoro" r:id="rId3" imgW="11381256" imgH="1264894" progId="Excel.Sheet.12">
                  <p:embed/>
                </p:oleObj>
              </mc:Choice>
              <mc:Fallback>
                <p:oleObj name="Foglio di lavoro" r:id="rId3" imgW="11381256" imgH="1264894" progId="Excel.Shee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82" y="1998146"/>
                        <a:ext cx="9991898" cy="126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67752"/>
              </p:ext>
            </p:extLst>
          </p:nvPr>
        </p:nvGraphicFramePr>
        <p:xfrm>
          <a:off x="1163638" y="3509963"/>
          <a:ext cx="9991725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Foglio di lavoro" r:id="rId5" imgW="11381256" imgH="2389525" progId="Excel.Sheet.12">
                  <p:embed/>
                </p:oleObj>
              </mc:Choice>
              <mc:Fallback>
                <p:oleObj name="Foglio di lavoro" r:id="rId5" imgW="11381256" imgH="2389525" progId="Excel.Sheet.12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3509963"/>
                        <a:ext cx="9991725" cy="238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INDICATORI 4/</a:t>
            </a:r>
            <a:r>
              <a:rPr lang="it-IT" dirty="0" err="1" smtClean="0"/>
              <a:t>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83847"/>
              </p:ext>
            </p:extLst>
          </p:nvPr>
        </p:nvGraphicFramePr>
        <p:xfrm>
          <a:off x="1200727" y="1958089"/>
          <a:ext cx="995495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Foglio di lavoro" r:id="rId3" imgW="11381256" imgH="1365494" progId="Excel.Sheet.12">
                  <p:embed/>
                </p:oleObj>
              </mc:Choice>
              <mc:Fallback>
                <p:oleObj name="Foglio di lavoro" r:id="rId3" imgW="11381256" imgH="1365494" progId="Excel.Shee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727" y="1958089"/>
                        <a:ext cx="9954953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792698"/>
              </p:ext>
            </p:extLst>
          </p:nvPr>
        </p:nvGraphicFramePr>
        <p:xfrm>
          <a:off x="1200727" y="3571764"/>
          <a:ext cx="9954953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Foglio di lavoro" r:id="rId5" imgW="11381256" imgH="2179310" progId="Excel.Sheet.12">
                  <p:embed/>
                </p:oleObj>
              </mc:Choice>
              <mc:Fallback>
                <p:oleObj name="Foglio di lavoro" r:id="rId5" imgW="11381256" imgH="2179310" progId="Excel.Sheet.12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727" y="3571764"/>
                        <a:ext cx="9954953" cy="217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MONITORAGGIO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4843" y="1785669"/>
            <a:ext cx="1518250" cy="64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PUMS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686801" y="1785673"/>
            <a:ext cx="1518250" cy="64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VAS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2691442" y="2475783"/>
            <a:ext cx="370935" cy="483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9296400" y="2472906"/>
            <a:ext cx="370935" cy="483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224953" y="3019244"/>
            <a:ext cx="33470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Monitoraggio obbligatorio secondo decreto MIT 4 agosto 2017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829908" y="3068128"/>
            <a:ext cx="33470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Monitoraggio obbligatorio secondo art. 18 </a:t>
            </a:r>
            <a:r>
              <a:rPr lang="it-IT" dirty="0" err="1" smtClean="0"/>
              <a:t>D.Lgs.</a:t>
            </a:r>
            <a:r>
              <a:rPr lang="it-IT" dirty="0" smtClean="0"/>
              <a:t> 152/2006</a:t>
            </a:r>
            <a:endParaRPr lang="it-IT" dirty="0"/>
          </a:p>
        </p:txBody>
      </p:sp>
      <p:cxnSp>
        <p:nvCxnSpPr>
          <p:cNvPr id="15" name="Connettore 2 14"/>
          <p:cNvCxnSpPr>
            <a:stCxn id="11" idx="2"/>
          </p:cNvCxnSpPr>
          <p:nvPr/>
        </p:nvCxnSpPr>
        <p:spPr>
          <a:xfrm rot="5400000">
            <a:off x="2165385" y="3838905"/>
            <a:ext cx="629424" cy="836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2"/>
          </p:cNvCxnSpPr>
          <p:nvPr/>
        </p:nvCxnSpPr>
        <p:spPr>
          <a:xfrm rot="16200000" flipH="1">
            <a:off x="2971953" y="3869098"/>
            <a:ext cx="689811" cy="836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00331" y="4494360"/>
            <a:ext cx="213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Indicatori di risultato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188898" y="4517363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Indicatori di realizzazione</a:t>
            </a:r>
            <a:endParaRPr lang="it-IT" dirty="0"/>
          </a:p>
        </p:txBody>
      </p:sp>
      <p:cxnSp>
        <p:nvCxnSpPr>
          <p:cNvPr id="20" name="Connettore 2 19"/>
          <p:cNvCxnSpPr>
            <a:stCxn id="12" idx="2"/>
            <a:endCxn id="27" idx="0"/>
          </p:cNvCxnSpPr>
          <p:nvPr/>
        </p:nvCxnSpPr>
        <p:spPr>
          <a:xfrm rot="16200000" flipH="1">
            <a:off x="9953598" y="3264294"/>
            <a:ext cx="621751" cy="152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2" idx="2"/>
            <a:endCxn id="25" idx="0"/>
          </p:cNvCxnSpPr>
          <p:nvPr/>
        </p:nvCxnSpPr>
        <p:spPr>
          <a:xfrm rot="5400000">
            <a:off x="7797021" y="3069745"/>
            <a:ext cx="1061699" cy="2351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2" idx="2"/>
          </p:cNvCxnSpPr>
          <p:nvPr/>
        </p:nvCxnSpPr>
        <p:spPr>
          <a:xfrm rot="5400000">
            <a:off x="9093355" y="4023899"/>
            <a:ext cx="719519" cy="10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070119" y="4776158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Indicatori di contesto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8174967" y="4405220"/>
            <a:ext cx="218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Indicatori di processo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348821" y="4336210"/>
            <a:ext cx="135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Indicatori di </a:t>
            </a:r>
          </a:p>
          <a:p>
            <a:pPr algn="ctr"/>
            <a:r>
              <a:rPr lang="it-IT" dirty="0" smtClean="0"/>
              <a:t>contributo</a:t>
            </a:r>
            <a:endParaRPr lang="it-IT" dirty="0"/>
          </a:p>
        </p:txBody>
      </p:sp>
      <p:sp>
        <p:nvSpPr>
          <p:cNvPr id="28" name="Freccia in giù 27"/>
          <p:cNvSpPr/>
          <p:nvPr/>
        </p:nvSpPr>
        <p:spPr>
          <a:xfrm>
            <a:off x="2639683" y="4873925"/>
            <a:ext cx="484632" cy="552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in giù 28"/>
          <p:cNvSpPr/>
          <p:nvPr/>
        </p:nvSpPr>
        <p:spPr>
          <a:xfrm>
            <a:off x="9279147" y="4896940"/>
            <a:ext cx="484632" cy="552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bidirezionale orizzontale 29"/>
          <p:cNvSpPr/>
          <p:nvPr/>
        </p:nvSpPr>
        <p:spPr>
          <a:xfrm>
            <a:off x="5658928" y="3105510"/>
            <a:ext cx="1121434" cy="6901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1897812" y="5512278"/>
            <a:ext cx="1958196" cy="698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Report ogni 2 anni</a:t>
            </a:r>
            <a:endParaRPr lang="it-IT" dirty="0"/>
          </a:p>
        </p:txBody>
      </p:sp>
      <p:sp>
        <p:nvSpPr>
          <p:cNvPr id="32" name="Ovale 31"/>
          <p:cNvSpPr/>
          <p:nvPr/>
        </p:nvSpPr>
        <p:spPr>
          <a:xfrm>
            <a:off x="8528646" y="5561163"/>
            <a:ext cx="1958196" cy="698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Report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 RAPPORTO AMBIENTALE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39046" cy="421482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500" b="1" dirty="0" smtClean="0"/>
              <a:t> </a:t>
            </a:r>
            <a:r>
              <a:rPr lang="it-IT" sz="1500" b="1" u="sng" dirty="0" smtClean="0"/>
              <a:t>Informazioni generali sul PUMS e sulla VAS </a:t>
            </a:r>
            <a:r>
              <a:rPr lang="it-IT" sz="1500" b="1" dirty="0" smtClean="0"/>
              <a:t>e descrizione della fase preliminare di cui all’art. 13 commi 1 e 2 del </a:t>
            </a:r>
            <a:r>
              <a:rPr lang="it-IT" sz="1500" b="1" dirty="0" err="1" smtClean="0"/>
              <a:t>d.lgs</a:t>
            </a:r>
            <a:r>
              <a:rPr lang="it-IT" sz="1500" b="1" dirty="0" smtClean="0"/>
              <a:t> 152/2006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Descrizione degli obiettivi e delle azioni del PUMS </a:t>
            </a:r>
            <a:r>
              <a:rPr lang="nb-NO" sz="1500" b="1" i="1" dirty="0" smtClean="0"/>
              <a:t>(rif. lett. a ‐ all.to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Obiettivi generali di protezione ambientale pertinenti al PUMS </a:t>
            </a:r>
            <a:r>
              <a:rPr lang="nb-NO" sz="1500" b="1" i="1" dirty="0" smtClean="0"/>
              <a:t>(rif. lett. e ‐ all.to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Analisi di coerenza esterna ed interna </a:t>
            </a:r>
            <a:r>
              <a:rPr lang="it-IT" sz="1500" b="1" i="1" dirty="0" smtClean="0"/>
              <a:t>(rif. lett. a, e ‐ </a:t>
            </a:r>
            <a:r>
              <a:rPr lang="it-IT" sz="1500" b="1" i="1" dirty="0" err="1" smtClean="0"/>
              <a:t>all.to</a:t>
            </a:r>
            <a:r>
              <a:rPr lang="it-IT" sz="1500" b="1" i="1" dirty="0" smtClean="0"/>
              <a:t>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Identificazione dell’ambito di influenza territoriale e degli aspetti ambientali interessati </a:t>
            </a:r>
            <a:r>
              <a:rPr lang="nb-NO" sz="1500" b="1" dirty="0" smtClean="0"/>
              <a:t>(rif. lett. c ‐ all.to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Contesto ambientale di riferimento </a:t>
            </a:r>
            <a:r>
              <a:rPr lang="it-IT" sz="1500" b="1" dirty="0" smtClean="0"/>
              <a:t>(rif. lettere. c, d ‐ </a:t>
            </a:r>
            <a:r>
              <a:rPr lang="it-IT" sz="1500" b="1" dirty="0" err="1" smtClean="0"/>
              <a:t>all.to</a:t>
            </a:r>
            <a:r>
              <a:rPr lang="it-IT" sz="1500" b="1" dirty="0" smtClean="0"/>
              <a:t>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Scenari di Piano </a:t>
            </a:r>
            <a:r>
              <a:rPr lang="nb-NO" sz="1500" b="1" dirty="0" smtClean="0"/>
              <a:t>(rif. lett. b ‐ all.to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Analisi degli effetti ambientali </a:t>
            </a:r>
            <a:r>
              <a:rPr lang="nb-NO" sz="1500" b="1" dirty="0" smtClean="0"/>
              <a:t>(rif. lett. f ‐ all.to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Elementi dello studio per la valutazione di incidenza </a:t>
            </a:r>
            <a:r>
              <a:rPr lang="it-IT" sz="1500" b="1" dirty="0" smtClean="0"/>
              <a:t>(</a:t>
            </a:r>
            <a:r>
              <a:rPr lang="it-IT" sz="1500" b="1" dirty="0" err="1" smtClean="0"/>
              <a:t>rif.art.</a:t>
            </a:r>
            <a:r>
              <a:rPr lang="it-IT" sz="1500" b="1" dirty="0" smtClean="0"/>
              <a:t> 10 comma 3 del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dirty="0" smtClean="0"/>
              <a:t> </a:t>
            </a:r>
            <a:r>
              <a:rPr lang="it-IT" sz="1500" b="1" u="sng" dirty="0" smtClean="0"/>
              <a:t>Sistema di monitoraggio ambientale del PUMS </a:t>
            </a:r>
            <a:r>
              <a:rPr lang="it-IT" sz="1500" b="1" dirty="0" smtClean="0"/>
              <a:t>(rif. art. 18 e lett. i ‐ </a:t>
            </a:r>
            <a:r>
              <a:rPr lang="it-IT" sz="1500" b="1" dirty="0" err="1" smtClean="0"/>
              <a:t>all.to</a:t>
            </a:r>
            <a:r>
              <a:rPr lang="it-IT" sz="1500" b="1" dirty="0" smtClean="0"/>
              <a:t>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 Sintesi non tecnica </a:t>
            </a:r>
            <a:r>
              <a:rPr lang="it-IT" sz="1500" b="1" dirty="0" smtClean="0"/>
              <a:t>(rif. lett. j ‐ </a:t>
            </a:r>
            <a:r>
              <a:rPr lang="it-IT" sz="1500" b="1" dirty="0" err="1" smtClean="0"/>
              <a:t>all.to</a:t>
            </a:r>
            <a:r>
              <a:rPr lang="it-IT" sz="1500" b="1" dirty="0" smtClean="0"/>
              <a:t> vi d.lgs. 152/2006)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CONTATTI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Comune di L’Aquila</a:t>
            </a:r>
          </a:p>
          <a:p>
            <a:pPr algn="ctr"/>
            <a:r>
              <a:rPr lang="it-IT" b="1" dirty="0" smtClean="0"/>
              <a:t>Settore Rigenerazione Urbana, Mobilità e Sviluppo</a:t>
            </a:r>
          </a:p>
          <a:p>
            <a:pPr algn="ctr"/>
            <a:r>
              <a:rPr lang="it-IT" dirty="0"/>
              <a:t>http://www.comune.laquila.it/pagina1808_piano-urbano-della-mobilit-sostenibile.html</a:t>
            </a:r>
            <a:endParaRPr lang="it-IT" dirty="0" smtClean="0"/>
          </a:p>
          <a:p>
            <a:pPr algn="ctr"/>
            <a:r>
              <a:rPr lang="it-IT" b="1" dirty="0" smtClean="0"/>
              <a:t>Riferimenti:</a:t>
            </a:r>
          </a:p>
          <a:p>
            <a:pPr marL="0" indent="0" algn="ctr">
              <a:buNone/>
            </a:pPr>
            <a:r>
              <a:rPr lang="it-IT" dirty="0" smtClean="0"/>
              <a:t>Dott. Roberto Spagnoli: 0862 645 410 – </a:t>
            </a:r>
            <a:r>
              <a:rPr lang="it-IT" dirty="0" smtClean="0">
                <a:hlinkClick r:id="rId2"/>
              </a:rPr>
              <a:t>roberto.spagnoli@comune.laquila.it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Geol. Ilaria Polcini: 0862 645 476 – </a:t>
            </a:r>
            <a:r>
              <a:rPr lang="it-IT" dirty="0" smtClean="0">
                <a:hlinkClick r:id="rId3"/>
              </a:rPr>
              <a:t>ilaria.polcini@comune.laquila.it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>
                <a:hlinkClick r:id="rId4"/>
              </a:rPr>
              <a:t>vas@comune.laquila.it</a:t>
            </a:r>
            <a:endParaRPr lang="it-IT" dirty="0" smtClean="0"/>
          </a:p>
          <a:p>
            <a:pPr marL="0" lvl="0" indent="0" algn="ctr">
              <a:buNone/>
            </a:pPr>
            <a:r>
              <a:rPr lang="it-IT" dirty="0" smtClean="0"/>
              <a:t>PEC: </a:t>
            </a:r>
            <a:r>
              <a:rPr lang="it-IT" dirty="0" smtClean="0">
                <a:solidFill>
                  <a:schemeClr val="bg1"/>
                </a:solidFill>
                <a:hlinkClick r:id="rId5"/>
              </a:rPr>
              <a:t>protocollo@comune.laquila.postecert.it</a:t>
            </a: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8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PROCESSO DI PIANO E DI VAS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8D60E6-01EA-4B6F-9C11-B64F0BA0C604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97280" y="1671073"/>
            <a:ext cx="1927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PROCESSO DI PIANO</a:t>
            </a:r>
            <a:endParaRPr lang="it-IT" sz="1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34039" y="1671073"/>
            <a:ext cx="1699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PROCESSO DI VAS</a:t>
            </a:r>
            <a:endParaRPr lang="it-IT" sz="16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05254" y="3360609"/>
            <a:ext cx="993357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Adozione</a:t>
            </a:r>
            <a:r>
              <a:rPr lang="it-IT" sz="1400" dirty="0" smtClean="0"/>
              <a:t> con Delibera di Giunta Comunale della proposta di Piano comprensiva della proposta di RA e Sintesi non tecnica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737402" y="4897567"/>
            <a:ext cx="440142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Eventuale revisione del Piano</a:t>
            </a:r>
            <a:endParaRPr lang="it-IT" sz="14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205254" y="5793022"/>
            <a:ext cx="99335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MONITORAGGIO degli obiettivi e azioni del PUMS</a:t>
            </a:r>
          </a:p>
          <a:p>
            <a:pPr algn="ctr"/>
            <a:r>
              <a:rPr lang="it-IT" sz="1400" dirty="0" smtClean="0"/>
              <a:t>MONITORAGGIO ambientale del conseguimento degli obiettivi di sostenibilità  (VAS)</a:t>
            </a:r>
            <a:endParaRPr lang="it-IT" sz="1400" dirty="0"/>
          </a:p>
        </p:txBody>
      </p:sp>
      <p:sp>
        <p:nvSpPr>
          <p:cNvPr id="21" name="Freccia in giù 20"/>
          <p:cNvSpPr/>
          <p:nvPr/>
        </p:nvSpPr>
        <p:spPr>
          <a:xfrm>
            <a:off x="5660666" y="1958856"/>
            <a:ext cx="1039601" cy="1352070"/>
          </a:xfrm>
          <a:prstGeom prst="downArrow">
            <a:avLst>
              <a:gd name="adj1" fmla="val 50000"/>
              <a:gd name="adj2" fmla="val 2497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90</a:t>
            </a:r>
          </a:p>
          <a:p>
            <a:pPr algn="ctr"/>
            <a:r>
              <a:rPr lang="it-IT" b="1" dirty="0" smtClean="0"/>
              <a:t>gg</a:t>
            </a:r>
            <a:endParaRPr lang="it-IT" b="1" dirty="0"/>
          </a:p>
        </p:txBody>
      </p:sp>
      <p:sp>
        <p:nvSpPr>
          <p:cNvPr id="22" name="Freccia in giù 21"/>
          <p:cNvSpPr/>
          <p:nvPr/>
        </p:nvSpPr>
        <p:spPr>
          <a:xfrm>
            <a:off x="5652239" y="3688064"/>
            <a:ext cx="1039601" cy="468917"/>
          </a:xfrm>
          <a:prstGeom prst="downArrow">
            <a:avLst>
              <a:gd name="adj1" fmla="val 50000"/>
              <a:gd name="adj2" fmla="val 293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6</a:t>
            </a:r>
            <a:r>
              <a:rPr lang="it-IT" sz="1600" b="1" dirty="0" smtClean="0"/>
              <a:t>0</a:t>
            </a:r>
          </a:p>
          <a:p>
            <a:pPr algn="ctr"/>
            <a:r>
              <a:rPr lang="it-IT" sz="1600" b="1" dirty="0" smtClean="0"/>
              <a:t>gg</a:t>
            </a:r>
            <a:endParaRPr lang="it-IT" sz="1600" b="1" dirty="0"/>
          </a:p>
        </p:txBody>
      </p:sp>
      <p:sp>
        <p:nvSpPr>
          <p:cNvPr id="23" name="Freccia in giù 22"/>
          <p:cNvSpPr/>
          <p:nvPr/>
        </p:nvSpPr>
        <p:spPr>
          <a:xfrm>
            <a:off x="5660665" y="4187004"/>
            <a:ext cx="1039602" cy="689850"/>
          </a:xfrm>
          <a:prstGeom prst="downArrow">
            <a:avLst>
              <a:gd name="adj1" fmla="val 50000"/>
              <a:gd name="adj2" fmla="val 293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max90</a:t>
            </a:r>
          </a:p>
          <a:p>
            <a:pPr algn="ctr"/>
            <a:r>
              <a:rPr lang="it-IT" sz="1400" b="1" dirty="0" smtClean="0"/>
              <a:t>gg</a:t>
            </a:r>
            <a:endParaRPr lang="it-IT" sz="1400" b="1" dirty="0"/>
          </a:p>
        </p:txBody>
      </p:sp>
      <p:sp>
        <p:nvSpPr>
          <p:cNvPr id="30" name="Rettangolo 29"/>
          <p:cNvSpPr/>
          <p:nvPr/>
        </p:nvSpPr>
        <p:spPr>
          <a:xfrm>
            <a:off x="1205254" y="1937270"/>
            <a:ext cx="4401424" cy="13895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Partecipazione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Definizione degli obiettivi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Redazione di una </a:t>
            </a:r>
            <a:r>
              <a:rPr lang="it-IT" sz="1400" b="1" dirty="0">
                <a:solidFill>
                  <a:schemeClr val="tx1"/>
                </a:solidFill>
              </a:rPr>
              <a:t>proposta di </a:t>
            </a:r>
            <a:r>
              <a:rPr lang="it-IT" sz="1400" b="1" dirty="0" smtClean="0">
                <a:solidFill>
                  <a:schemeClr val="tx1"/>
                </a:solidFill>
              </a:rPr>
              <a:t>PUMS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737402" y="1942814"/>
            <a:ext cx="4401424" cy="1384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b="1" dirty="0" smtClean="0"/>
              <a:t>FASE DI SCOPING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Invio del Rapporto di Scoping ai Soggetti competenti in materia Ambientale (SCA) (art. 13 D.Lgs. 152/2006)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Consultazione SCA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Redazione </a:t>
            </a:r>
            <a:r>
              <a:rPr lang="it-IT" sz="1400" b="1" dirty="0" smtClean="0"/>
              <a:t>proposta di Rapporto Ambientale (RA) </a:t>
            </a:r>
            <a:r>
              <a:rPr lang="it-IT" sz="1400" dirty="0" smtClean="0"/>
              <a:t>e </a:t>
            </a:r>
            <a:r>
              <a:rPr lang="it-IT" sz="1400" b="1" dirty="0" smtClean="0"/>
              <a:t>Sintesi non tecnica</a:t>
            </a:r>
            <a:endParaRPr lang="it-IT" sz="1400" b="1" dirty="0"/>
          </a:p>
        </p:txBody>
      </p:sp>
      <p:sp>
        <p:nvSpPr>
          <p:cNvPr id="32" name="Rettangolo 31"/>
          <p:cNvSpPr/>
          <p:nvPr/>
        </p:nvSpPr>
        <p:spPr>
          <a:xfrm>
            <a:off x="1205254" y="3690172"/>
            <a:ext cx="4401424" cy="4668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Pubblicazione BURA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Raccolta delle osservazioni</a:t>
            </a:r>
            <a:endParaRPr lang="it-IT" sz="1400" b="1" dirty="0"/>
          </a:p>
        </p:txBody>
      </p:sp>
      <p:sp>
        <p:nvSpPr>
          <p:cNvPr id="33" name="Rettangolo 32"/>
          <p:cNvSpPr/>
          <p:nvPr/>
        </p:nvSpPr>
        <p:spPr>
          <a:xfrm>
            <a:off x="6739447" y="3695356"/>
            <a:ext cx="4401424" cy="461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Pubblicazione BURA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Raccolta delle osservazioni</a:t>
            </a:r>
            <a:endParaRPr lang="it-IT" sz="1400" b="1" dirty="0"/>
          </a:p>
        </p:txBody>
      </p:sp>
      <p:sp>
        <p:nvSpPr>
          <p:cNvPr id="34" name="Rettangolo 33"/>
          <p:cNvSpPr/>
          <p:nvPr/>
        </p:nvSpPr>
        <p:spPr>
          <a:xfrm>
            <a:off x="1205254" y="4185710"/>
            <a:ext cx="4401424" cy="691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Controdeduzione delle osservazioni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Stesura definitiva del PUMS</a:t>
            </a:r>
            <a:endParaRPr lang="it-IT" sz="1400" b="1" dirty="0"/>
          </a:p>
        </p:txBody>
      </p:sp>
      <p:sp>
        <p:nvSpPr>
          <p:cNvPr id="35" name="Rettangolo 34"/>
          <p:cNvSpPr/>
          <p:nvPr/>
        </p:nvSpPr>
        <p:spPr>
          <a:xfrm>
            <a:off x="6737402" y="4185709"/>
            <a:ext cx="4401424" cy="6916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Controdeduzione delle osservazioni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Trasmissione all’Autorità Competente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Parere motivato dell’Autorità Competente</a:t>
            </a:r>
            <a:endParaRPr lang="it-IT" sz="1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205414" y="5237573"/>
            <a:ext cx="993357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Approvazione</a:t>
            </a:r>
            <a:r>
              <a:rPr lang="it-IT" sz="1400" dirty="0" smtClean="0"/>
              <a:t> con Delibera di Consiglio Comunale del PUMS (comprensiva del Parere motivato, RA, Sintesi non tecnica, Dichiarazione di sintesi e Misure di monitoraggio)</a:t>
            </a:r>
            <a:endParaRPr lang="it-IT" sz="1400" dirty="0"/>
          </a:p>
        </p:txBody>
      </p:sp>
      <p:cxnSp>
        <p:nvCxnSpPr>
          <p:cNvPr id="19" name="Connettore 4 18"/>
          <p:cNvCxnSpPr/>
          <p:nvPr/>
        </p:nvCxnSpPr>
        <p:spPr>
          <a:xfrm rot="10800000">
            <a:off x="3683726" y="4661908"/>
            <a:ext cx="3053676" cy="38698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SOGGETTI COINVOLTI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534598815"/>
              </p:ext>
            </p:extLst>
          </p:nvPr>
        </p:nvGraphicFramePr>
        <p:xfrm>
          <a:off x="1097280" y="1810512"/>
          <a:ext cx="10058400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5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 SOGGETTI COINVOLTI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197883" y="2403766"/>
            <a:ext cx="2368295" cy="3282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400" dirty="0" smtClean="0"/>
              <a:t>Regione Abruzzo</a:t>
            </a:r>
          </a:p>
          <a:p>
            <a:r>
              <a:rPr lang="it-IT" sz="1400" dirty="0" smtClean="0"/>
              <a:t>Dipartimento Governo del Territorio e Politiche Ambientali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it-IT" sz="1400" dirty="0" smtClean="0"/>
              <a:t>Servizio Valutazione Ambientale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it-IT" sz="1400" dirty="0" smtClean="0"/>
              <a:t>Servizio Politica Energetica, Qualità dell'Aria, S.I.N.A. e Risorse Estrattive del Territorio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it-IT" sz="1400" dirty="0" smtClean="0"/>
              <a:t>Servizio Prevenzione dei Rischi di Protezione Civile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3739952" y="2402382"/>
            <a:ext cx="2368297" cy="3284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400" dirty="0" smtClean="0"/>
              <a:t>Regione Abruzzo</a:t>
            </a:r>
          </a:p>
          <a:p>
            <a:r>
              <a:rPr lang="it-IT" sz="1400" dirty="0"/>
              <a:t>Dipartimento Infrastrutture, Trasporti, Mobilita, Reti e </a:t>
            </a:r>
            <a:r>
              <a:rPr lang="it-IT" sz="1400" dirty="0" smtClean="0"/>
              <a:t>Logistica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Servizio Genio Civile </a:t>
            </a:r>
            <a:r>
              <a:rPr lang="it-IT" sz="1400" dirty="0" smtClean="0"/>
              <a:t>L'Aquila</a:t>
            </a:r>
            <a:endParaRPr lang="it-IT" sz="1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Servizio Programmazione dei </a:t>
            </a:r>
            <a:r>
              <a:rPr lang="it-IT" sz="1400" dirty="0" smtClean="0"/>
              <a:t>Trasporti</a:t>
            </a:r>
            <a:endParaRPr lang="it-IT" sz="1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Servizio Porti, Aeroporti e </a:t>
            </a:r>
            <a:r>
              <a:rPr lang="it-IT" sz="1400" dirty="0" smtClean="0"/>
              <a:t>Dighe</a:t>
            </a:r>
            <a:endParaRPr lang="it-IT" sz="1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Servizio Reti Ferroviarie, </a:t>
            </a:r>
            <a:r>
              <a:rPr lang="it-IT" sz="1400" dirty="0" smtClean="0"/>
              <a:t>Viabilità </a:t>
            </a:r>
            <a:r>
              <a:rPr lang="it-IT" sz="1400" dirty="0"/>
              <a:t>e Impianti </a:t>
            </a:r>
            <a:r>
              <a:rPr lang="it-IT" sz="1400" dirty="0" smtClean="0"/>
              <a:t>Fissi</a:t>
            </a:r>
            <a:endParaRPr lang="it-IT" sz="1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Servizio di Trasporto </a:t>
            </a:r>
            <a:r>
              <a:rPr lang="it-IT" sz="1400" dirty="0" smtClean="0"/>
              <a:t>Pubblico</a:t>
            </a:r>
          </a:p>
        </p:txBody>
      </p:sp>
      <p:sp>
        <p:nvSpPr>
          <p:cNvPr id="9" name="Rettangolo 8"/>
          <p:cNvSpPr/>
          <p:nvPr/>
        </p:nvSpPr>
        <p:spPr>
          <a:xfrm>
            <a:off x="6263736" y="2402382"/>
            <a:ext cx="2368298" cy="3284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 smtClean="0"/>
              <a:t>Provincia di L’Aquila - </a:t>
            </a:r>
            <a:r>
              <a:rPr lang="it-IT" sz="1400" i="1" dirty="0" smtClean="0"/>
              <a:t>Settore </a:t>
            </a:r>
            <a:r>
              <a:rPr lang="it-IT" sz="1400" i="1" dirty="0"/>
              <a:t>Ambiente e Urbanistica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 smtClean="0"/>
              <a:t>ASL </a:t>
            </a:r>
            <a:r>
              <a:rPr lang="it-IT" sz="1400" dirty="0"/>
              <a:t>1 Avezzano, Sulmona, L’Aquila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 smtClean="0"/>
              <a:t>ARTA Abruzzo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 smtClean="0"/>
              <a:t>Soprintendenza Unica Archeologica, Belle Arti e Paesaggio per la Citta di L’Aquila e i Comuni del Cratere, Segretariato Regionale dell'Abruzzo (MIBACT)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Parco </a:t>
            </a:r>
            <a:r>
              <a:rPr lang="it-IT" sz="1400" dirty="0" smtClean="0"/>
              <a:t>Nazionale </a:t>
            </a:r>
            <a:r>
              <a:rPr lang="it-IT" sz="1400" dirty="0"/>
              <a:t>del Gran Sasso e Monti della </a:t>
            </a:r>
            <a:r>
              <a:rPr lang="it-IT" sz="1400" dirty="0" err="1"/>
              <a:t>Laga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8787500" y="2403766"/>
            <a:ext cx="2368299" cy="32826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400" b="1" dirty="0"/>
              <a:t>Comuni </a:t>
            </a:r>
            <a:r>
              <a:rPr lang="it-IT" sz="1400" b="1" dirty="0" smtClean="0"/>
              <a:t>limitrofi:</a:t>
            </a:r>
          </a:p>
          <a:p>
            <a:r>
              <a:rPr lang="it-IT" sz="1400" dirty="0" smtClean="0"/>
              <a:t>Barete</a:t>
            </a:r>
            <a:r>
              <a:rPr lang="it-IT" sz="1400" dirty="0"/>
              <a:t>, Barisciano, Cagnano Amiterno, Campotosto, Capitignano, Fossa </a:t>
            </a:r>
            <a:r>
              <a:rPr lang="it-IT" sz="1400" dirty="0" smtClean="0"/>
              <a:t>Lucoli, Montereale</a:t>
            </a:r>
            <a:r>
              <a:rPr lang="it-IT" sz="1400" dirty="0"/>
              <a:t>, Ocre, Pizzoli, Poggio Picenze, Rocca Di Cambio, Rocca Di Mezzo, San Demetrio </a:t>
            </a:r>
            <a:r>
              <a:rPr lang="it-IT" sz="1400" dirty="0" smtClean="0"/>
              <a:t>Ne‘ Vestini</a:t>
            </a:r>
            <a:r>
              <a:rPr lang="it-IT" sz="1400" dirty="0"/>
              <a:t>, Sant'Eusanio Forconese, Santo Stefano di </a:t>
            </a:r>
            <a:r>
              <a:rPr lang="it-IT" sz="1400" dirty="0" smtClean="0"/>
              <a:t>Sessanio, Scoppito</a:t>
            </a:r>
            <a:r>
              <a:rPr lang="it-IT" sz="1400" dirty="0"/>
              <a:t>, Tornimparte, Villa</a:t>
            </a:r>
          </a:p>
          <a:p>
            <a:r>
              <a:rPr lang="it-IT" sz="1400" dirty="0"/>
              <a:t>Sant'Angelo.</a:t>
            </a:r>
            <a:endParaRPr lang="it-IT" sz="1400" dirty="0" smtClean="0"/>
          </a:p>
        </p:txBody>
      </p:sp>
      <p:grpSp>
        <p:nvGrpSpPr>
          <p:cNvPr id="11" name="Gruppo 10"/>
          <p:cNvGrpSpPr/>
          <p:nvPr/>
        </p:nvGrpSpPr>
        <p:grpSpPr>
          <a:xfrm>
            <a:off x="1197883" y="1876177"/>
            <a:ext cx="9957797" cy="409823"/>
            <a:chOff x="0" y="41597"/>
            <a:chExt cx="10058399" cy="1055340"/>
          </a:xfrm>
        </p:grpSpPr>
        <p:sp>
          <p:nvSpPr>
            <p:cNvPr id="12" name="Rettangolo arrotondato 11"/>
            <p:cNvSpPr/>
            <p:nvPr/>
          </p:nvSpPr>
          <p:spPr>
            <a:xfrm>
              <a:off x="0" y="41597"/>
              <a:ext cx="10058399" cy="105534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CasellaDiTesto 12"/>
            <p:cNvSpPr txBox="1"/>
            <p:nvPr/>
          </p:nvSpPr>
          <p:spPr>
            <a:xfrm>
              <a:off x="51517" y="93114"/>
              <a:ext cx="9955365" cy="952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kern="1200" dirty="0" smtClean="0"/>
                <a:t>SOGGETTI COMPETENTI IN MATERIA AMBIENTALE (SCA)</a:t>
              </a:r>
              <a:endParaRPr lang="it-IT" sz="2800" kern="1200"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123995" y="5689606"/>
            <a:ext cx="100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Durante </a:t>
            </a:r>
            <a:r>
              <a:rPr lang="it-IT" dirty="0"/>
              <a:t>la fase di consultazione sul rapporto ambientale</a:t>
            </a:r>
            <a:r>
              <a:rPr lang="it-IT" dirty="0" smtClean="0"/>
              <a:t>, che sarà oggetto della seconda conferenza di VAS, la </a:t>
            </a:r>
            <a:r>
              <a:rPr lang="it-IT" dirty="0"/>
              <a:t>lista </a:t>
            </a:r>
            <a:r>
              <a:rPr lang="it-IT" dirty="0" smtClean="0"/>
              <a:t>dei SCA potrà </a:t>
            </a:r>
            <a:r>
              <a:rPr lang="it-IT" dirty="0"/>
              <a:t>essere estesa e </a:t>
            </a:r>
            <a:r>
              <a:rPr lang="it-IT" dirty="0" smtClean="0"/>
              <a:t>completata.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49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SOGGETTI </a:t>
            </a:r>
            <a:r>
              <a:rPr lang="it-IT" dirty="0" smtClean="0"/>
              <a:t>COINVOLTI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197882" y="2413799"/>
            <a:ext cx="9957798" cy="362344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dirty="0"/>
              <a:t>- Cittadini;</a:t>
            </a:r>
          </a:p>
          <a:p>
            <a:r>
              <a:rPr lang="it-IT" sz="1600" dirty="0"/>
              <a:t>- Pubbliche Amministrazioni;</a:t>
            </a:r>
          </a:p>
          <a:p>
            <a:r>
              <a:rPr lang="it-IT" sz="1600" dirty="0"/>
              <a:t>- Università degli Studi dell’Aquila;</a:t>
            </a:r>
          </a:p>
          <a:p>
            <a:r>
              <a:rPr lang="it-IT" sz="1600" dirty="0"/>
              <a:t>- Scuole di ogni ordine e grado;</a:t>
            </a:r>
          </a:p>
          <a:p>
            <a:r>
              <a:rPr lang="it-IT" sz="1600" dirty="0"/>
              <a:t>- Associazioni di categoria;</a:t>
            </a:r>
          </a:p>
          <a:p>
            <a:r>
              <a:rPr lang="it-IT" sz="1600" dirty="0"/>
              <a:t>- Gestori di reti e servizi di trasporto;</a:t>
            </a:r>
          </a:p>
          <a:p>
            <a:r>
              <a:rPr lang="it-IT" sz="1600" dirty="0"/>
              <a:t>- Attività commerciali e professionali;</a:t>
            </a:r>
          </a:p>
          <a:p>
            <a:r>
              <a:rPr lang="it-IT" sz="1600" dirty="0"/>
              <a:t>- Asl 01 </a:t>
            </a:r>
            <a:r>
              <a:rPr lang="it-IT" sz="1600" dirty="0" err="1"/>
              <a:t>Avezzano-Sulmona-L’Aquila</a:t>
            </a:r>
            <a:r>
              <a:rPr lang="it-IT" sz="1600" dirty="0"/>
              <a:t>;</a:t>
            </a:r>
          </a:p>
          <a:p>
            <a:r>
              <a:rPr lang="it-IT" sz="1600" dirty="0"/>
              <a:t>- Società Partecipate del Comune dell’Aquila;</a:t>
            </a:r>
          </a:p>
          <a:p>
            <a:r>
              <a:rPr lang="it-IT" sz="1600" dirty="0"/>
              <a:t>- Associazioni ambientaliste;</a:t>
            </a:r>
          </a:p>
          <a:p>
            <a:r>
              <a:rPr lang="it-IT" sz="1600" dirty="0"/>
              <a:t>- Sindacati;</a:t>
            </a:r>
          </a:p>
          <a:p>
            <a:r>
              <a:rPr lang="it-IT" sz="1600" dirty="0"/>
              <a:t>- </a:t>
            </a:r>
            <a:r>
              <a:rPr lang="it-IT" sz="1600" dirty="0" err="1"/>
              <a:t>Onlus</a:t>
            </a:r>
            <a:r>
              <a:rPr lang="it-IT" sz="1600" dirty="0"/>
              <a:t> attive nel mondo della mobilità e della disabilità;</a:t>
            </a:r>
          </a:p>
          <a:p>
            <a:r>
              <a:rPr lang="it-IT" sz="1600" dirty="0"/>
              <a:t>- Consigli territoriali di partecipazione;</a:t>
            </a:r>
          </a:p>
          <a:p>
            <a:r>
              <a:rPr lang="it-IT" sz="1600" dirty="0"/>
              <a:t>- Associazioni operanti nell’ambito di pianificazione e progettazione partecipata;</a:t>
            </a:r>
          </a:p>
          <a:p>
            <a:r>
              <a:rPr lang="it-IT" sz="1600" dirty="0"/>
              <a:t>- Altri stakeholder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197883" y="1876177"/>
            <a:ext cx="9957797" cy="409823"/>
            <a:chOff x="0" y="41597"/>
            <a:chExt cx="10058399" cy="1055340"/>
          </a:xfrm>
        </p:grpSpPr>
        <p:sp>
          <p:nvSpPr>
            <p:cNvPr id="10" name="Rettangolo arrotondato 9"/>
            <p:cNvSpPr/>
            <p:nvPr/>
          </p:nvSpPr>
          <p:spPr>
            <a:xfrm>
              <a:off x="0" y="41597"/>
              <a:ext cx="10058399" cy="105534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CasellaDiTesto 10"/>
            <p:cNvSpPr txBox="1"/>
            <p:nvPr/>
          </p:nvSpPr>
          <p:spPr>
            <a:xfrm>
              <a:off x="51517" y="93114"/>
              <a:ext cx="9955365" cy="952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kern="1200" dirty="0" smtClean="0"/>
                <a:t>PUBBLICO</a:t>
              </a:r>
              <a:endParaRPr lang="it-IT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4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PROCEDURA DI CONSULTAZIONE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7</a:t>
            </a:fld>
            <a:endParaRPr lang="it-IT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503872542"/>
              </p:ext>
            </p:extLst>
          </p:nvPr>
        </p:nvGraphicFramePr>
        <p:xfrm>
          <a:off x="1243585" y="2295144"/>
          <a:ext cx="9968898" cy="387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1197883" y="1876177"/>
            <a:ext cx="9957797" cy="409823"/>
            <a:chOff x="0" y="41597"/>
            <a:chExt cx="10058399" cy="1055340"/>
          </a:xfrm>
        </p:grpSpPr>
        <p:sp>
          <p:nvSpPr>
            <p:cNvPr id="6" name="Rettangolo arrotondato 5"/>
            <p:cNvSpPr/>
            <p:nvPr/>
          </p:nvSpPr>
          <p:spPr>
            <a:xfrm>
              <a:off x="0" y="41597"/>
              <a:ext cx="10058399" cy="105534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CasellaDiTesto 6"/>
            <p:cNvSpPr txBox="1"/>
            <p:nvPr/>
          </p:nvSpPr>
          <p:spPr>
            <a:xfrm>
              <a:off x="51517" y="93114"/>
              <a:ext cx="9955365" cy="952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kern="1200" dirty="0" smtClean="0"/>
                <a:t>SOGGETTI COMPETENTI IN MATERIA AMBIENTALE (SCA)</a:t>
              </a:r>
              <a:endParaRPr lang="it-IT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51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PROCEDURA DI CONSULTAZIONE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8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1197883" y="1876177"/>
            <a:ext cx="9957797" cy="409823"/>
            <a:chOff x="0" y="41597"/>
            <a:chExt cx="10058399" cy="1055340"/>
          </a:xfrm>
        </p:grpSpPr>
        <p:sp>
          <p:nvSpPr>
            <p:cNvPr id="6" name="Rettangolo arrotondato 5"/>
            <p:cNvSpPr/>
            <p:nvPr/>
          </p:nvSpPr>
          <p:spPr>
            <a:xfrm>
              <a:off x="0" y="41597"/>
              <a:ext cx="10058399" cy="105534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CasellaDiTesto 7"/>
            <p:cNvSpPr txBox="1"/>
            <p:nvPr/>
          </p:nvSpPr>
          <p:spPr>
            <a:xfrm>
              <a:off x="51517" y="93114"/>
              <a:ext cx="9955365" cy="952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kern="1200" dirty="0" smtClean="0"/>
                <a:t>PUBBLICO</a:t>
              </a:r>
              <a:endParaRPr lang="it-IT" sz="2800" kern="1200" dirty="0"/>
            </a:p>
          </p:txBody>
        </p:sp>
      </p:grp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08873244"/>
              </p:ext>
            </p:extLst>
          </p:nvPr>
        </p:nvGraphicFramePr>
        <p:xfrm>
          <a:off x="-106326" y="2340840"/>
          <a:ext cx="12727172" cy="391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5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OBIETTIVI E LE AZIONI </a:t>
            </a:r>
            <a:r>
              <a:rPr lang="it-IT" sz="1800" dirty="0" smtClean="0"/>
              <a:t>del Decreto MIT 4 agosto 2017 – </a:t>
            </a:r>
            <a:r>
              <a:rPr lang="it-IT" sz="1800" dirty="0" err="1"/>
              <a:t>A</a:t>
            </a:r>
            <a:r>
              <a:rPr lang="it-IT" sz="1800" dirty="0" err="1" smtClean="0"/>
              <a:t>ll</a:t>
            </a:r>
            <a:r>
              <a:rPr lang="it-IT" sz="1800" dirty="0" smtClean="0"/>
              <a:t>. 1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219200" y="1845733"/>
            <a:ext cx="9936480" cy="4354769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Il Decreto MIT 4 Agosto 2017 elenca una serie di: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 </a:t>
            </a:r>
            <a:r>
              <a:rPr lang="it-IT" b="1" dirty="0" smtClean="0"/>
              <a:t>MACROBIETTIVI</a:t>
            </a:r>
            <a:r>
              <a:rPr lang="it-IT" dirty="0" smtClean="0"/>
              <a:t> che rispondono a interessi generali di efficacia ed efficienza del sistema di mobilità e di sostenibilità sociale, economica ed ambientale;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</a:t>
            </a:r>
            <a:r>
              <a:rPr lang="it-IT" b="1" dirty="0" smtClean="0"/>
              <a:t>OBIETTIVI SPECIFICI</a:t>
            </a:r>
            <a:r>
              <a:rPr lang="it-IT" dirty="0" smtClean="0"/>
              <a:t> funzionali al raggiungimento dei </a:t>
            </a:r>
            <a:r>
              <a:rPr lang="it-IT" dirty="0" err="1" smtClean="0"/>
              <a:t>macrobiettivi</a:t>
            </a: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</a:t>
            </a:r>
            <a:r>
              <a:rPr lang="it-IT" b="1" dirty="0" smtClean="0"/>
              <a:t>AZIONI</a:t>
            </a:r>
          </a:p>
          <a:p>
            <a:pPr marL="0" indent="0">
              <a:buNone/>
            </a:pPr>
            <a:r>
              <a:rPr lang="it-IT" dirty="0" smtClean="0"/>
              <a:t>Che attraverso il percorso partecipativo saranno specificati e caratterizzati al fine di giungere ad una loro definizione condivisa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4 AREE DI INTERESSE: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 smtClean="0"/>
              <a:t>Efficacia ed efficienza del sistema di mobilità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 smtClean="0"/>
              <a:t>Sostenibilità energetica ed ambientale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 smtClean="0"/>
              <a:t>Sicurezza della mobilità stradale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 smtClean="0"/>
              <a:t>Sostenibilità socio-economica</a:t>
            </a:r>
          </a:p>
        </p:txBody>
      </p:sp>
    </p:spTree>
    <p:extLst>
      <p:ext uri="{BB962C8B-B14F-4D97-AF65-F5344CB8AC3E}">
        <p14:creationId xmlns:p14="http://schemas.microsoft.com/office/powerpoint/2010/main" val="10350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2949</TotalTime>
  <Words>3007</Words>
  <Application>Microsoft Office PowerPoint</Application>
  <PresentationFormat>Widescreen</PresentationFormat>
  <Paragraphs>414</Paragraphs>
  <Slides>28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宋体</vt:lpstr>
      <vt:lpstr>Arial</vt:lpstr>
      <vt:lpstr>Calibri</vt:lpstr>
      <vt:lpstr>Calibri Light</vt:lpstr>
      <vt:lpstr>Century Gothic</vt:lpstr>
      <vt:lpstr>Times New Roman</vt:lpstr>
      <vt:lpstr>Wingdings</vt:lpstr>
      <vt:lpstr>Retrospettivo</vt:lpstr>
      <vt:lpstr>Foglio di lavoro</vt:lpstr>
      <vt:lpstr>PUMS</vt:lpstr>
      <vt:lpstr>OBIETTIVI DELLA CONFERENZA DI SCOPING</vt:lpstr>
      <vt:lpstr>IL PROCESSO DI PIANO E DI VAS </vt:lpstr>
      <vt:lpstr>I SOGGETTI COINVOLTI</vt:lpstr>
      <vt:lpstr>Presentazione standard di PowerPoint</vt:lpstr>
      <vt:lpstr>I SOGGETTI COINVOLTI</vt:lpstr>
      <vt:lpstr>LA PROCEDURA DI CONSULTAZIONE</vt:lpstr>
      <vt:lpstr>LA PROCEDURA DI CONSULTAZIONE</vt:lpstr>
      <vt:lpstr>GLI OBIETTIVI E LE AZIONI del Decreto MIT 4 agosto 2017 – All. 1</vt:lpstr>
      <vt:lpstr>IL QUADRO PROGRAMMATICO</vt:lpstr>
      <vt:lpstr>L’AMBITO DI INFLUENZA TERRITORIALE</vt:lpstr>
      <vt:lpstr>ASPETTI AMBIENTALI</vt:lpstr>
      <vt:lpstr>OBIETTIVI DI SOSTENIBILITA’ AMBIENTALE</vt:lpstr>
      <vt:lpstr>OBIETTIVI DI SOSTENIBILITA’ AMBIENTALE</vt:lpstr>
      <vt:lpstr>CARATTERIZZAZIONE  AMBITO DI INFLUENZA - Qualità aria</vt:lpstr>
      <vt:lpstr>CARATTERIZZAZIONE  AMBITO DI INFLUENZA Cambiamenti climatici, Energia, Rumore</vt:lpstr>
      <vt:lpstr>CARATTERIZZAZIONE DELL’AMBITO DI INFLUENZA</vt:lpstr>
      <vt:lpstr>CARATTERIZZAZIONE DELL’AMBITO DI INFLUENZA</vt:lpstr>
      <vt:lpstr>CARATTERIZZAZIONE DELL’AMBITO DI INFLUENZA</vt:lpstr>
      <vt:lpstr>COSTRUZIONE SCENARI</vt:lpstr>
      <vt:lpstr>VALUTAZIONE</vt:lpstr>
      <vt:lpstr>PROPOSTA INDICATORI 1/4</vt:lpstr>
      <vt:lpstr>    PROPOSTA INDICATORI 2/4</vt:lpstr>
      <vt:lpstr>PROPOSTA INDICATORI 3/4</vt:lpstr>
      <vt:lpstr>PROPOSTA INDICATORI 4/4</vt:lpstr>
      <vt:lpstr>MONITORAGGIO</vt:lpstr>
      <vt:lpstr>INDICE RAPPORTO AMBIENTALE</vt:lpstr>
      <vt:lpstr>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polcini</dc:creator>
  <cp:lastModifiedBy>Roberto</cp:lastModifiedBy>
  <cp:revision>192</cp:revision>
  <dcterms:created xsi:type="dcterms:W3CDTF">2018-11-28T11:58:33Z</dcterms:created>
  <dcterms:modified xsi:type="dcterms:W3CDTF">2019-01-15T09:20:23Z</dcterms:modified>
</cp:coreProperties>
</file>